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F1F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1" autoAdjust="0"/>
    <p:restoredTop sz="94660"/>
  </p:normalViewPr>
  <p:slideViewPr>
    <p:cSldViewPr snapToGrid="0">
      <p:cViewPr varScale="1">
        <p:scale>
          <a:sx n="53" d="100"/>
          <a:sy n="53" d="100"/>
        </p:scale>
        <p:origin x="1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viewProps" Target="viewProps.xml"/><Relationship Id="rId8" Type="http://schemas.openxmlformats.org/officeDocument/2006/relationships/presProps" Target="presProps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0000">
              <a:schemeClr val="accent1">
                <a:lumMod val="5000"/>
                <a:lumOff val="95000"/>
              </a:schemeClr>
            </a:gs>
            <a:gs pos="74000">
              <a:schemeClr val="accent4">
                <a:lumMod val="20000"/>
                <a:lumOff val="80000"/>
              </a:schemeClr>
            </a:gs>
            <a:gs pos="83000">
              <a:schemeClr val="tx1">
                <a:lumMod val="50000"/>
                <a:lumOff val="50000"/>
              </a:schemeClr>
            </a:gs>
            <a:gs pos="100000">
              <a:schemeClr val="accent4">
                <a:lumMod val="20000"/>
                <a:lumOff val="80000"/>
              </a:schemeClr>
            </a:gs>
          </a:gsLst>
          <a:path path="rect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909320"/>
            <a:ext cx="9144000" cy="5015865"/>
          </a:xfrm>
          <a:solidFill>
            <a:schemeClr val="bg1">
              <a:alpha val="50000"/>
            </a:schemeClr>
          </a:solidFill>
        </p:spPr>
        <p:txBody>
          <a:bodyPr>
            <a:normAutofit fontScale="90000"/>
          </a:bodyPr>
          <a:lstStyle/>
          <a:p>
            <a:r>
              <a:rPr lang="pl-PL" altLang="en-US" dirty="0">
                <a:ln>
                  <a:solidFill>
                    <a:srgbClr val="FF0000"/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GWIAZDY STAŁE</a:t>
            </a:r>
            <a:br>
              <a:rPr lang="pl-PL" altLang="en-US" dirty="0">
                <a:ln>
                  <a:solidFill>
                    <a:srgbClr val="FF0000"/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dirty="0">
                <a:ln>
                  <a:solidFill>
                    <a:srgbClr val="FF0000"/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8000">
                <a:ln>
                  <a:solidFill>
                    <a:srgbClr val="FF0000"/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  <a:t>ALCYONE</a:t>
            </a:r>
            <a:br>
              <a:rPr lang="pl-PL" altLang="en-US">
                <a:ln>
                  <a:solidFill>
                    <a:srgbClr val="FF0000"/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</a:br>
            <a:br>
              <a:rPr lang="pl-PL" altLang="en-US" sz="5555">
                <a:ln>
                  <a:solidFill>
                    <a:srgbClr val="FF0000"/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3500">
                <a:ln>
                  <a:solidFill>
                    <a:srgbClr val="FF0000"/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  <a:t>POZYCJA: </a:t>
            </a:r>
            <a:r>
              <a:rPr lang="pl-PL" altLang="en-US" sz="2800">
                <a:ln>
                  <a:solidFill>
                    <a:srgbClr val="FF0000"/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  <a:t>OK</a:t>
            </a:r>
            <a:r>
              <a:rPr lang="pl-PL" altLang="en-US" sz="4400">
                <a:ln>
                  <a:solidFill>
                    <a:srgbClr val="FF0000"/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  <a:t>. 0°20’ </a:t>
            </a:r>
            <a:r>
              <a:rPr lang="pl-PL" altLang="en-US" sz="3890">
                <a:ln>
                  <a:solidFill>
                    <a:srgbClr val="FF0000"/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  <a:t>BLIŹNIĘTA, </a:t>
            </a:r>
            <a:r>
              <a:rPr lang="pl-PL" altLang="en-US" sz="2800">
                <a:ln>
                  <a:solidFill>
                    <a:srgbClr val="FF0000"/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  <a:t>URODZENI 20-22.5</a:t>
            </a:r>
            <a:br>
              <a:rPr lang="pl-PL" altLang="en-US" sz="2800">
                <a:ln>
                  <a:solidFill>
                    <a:srgbClr val="FF0000"/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</a:br>
            <a:endParaRPr lang="pl-PL" altLang="en-US" sz="2800" dirty="0">
              <a:ln>
                <a:solidFill>
                  <a:srgbClr val="FF0000"/>
                </a:solidFill>
              </a:ln>
              <a:solidFill>
                <a:schemeClr val="accent4">
                  <a:lumMod val="20000"/>
                  <a:lumOff val="8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tantia" panose="02030602050306030303" charset="0"/>
              <a:cs typeface="Constantia" panose="02030602050306030303" charset="0"/>
              <a:sym typeface="+mn-ea"/>
            </a:endParaRPr>
          </a:p>
        </p:txBody>
      </p:sp>
      <p:cxnSp>
        <p:nvCxnSpPr>
          <p:cNvPr id="5" name="Łącznik prosty 4"/>
          <p:cNvCxnSpPr/>
          <p:nvPr/>
        </p:nvCxnSpPr>
        <p:spPr>
          <a:xfrm>
            <a:off x="2150745" y="2588895"/>
            <a:ext cx="789051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Łącznik prosty 5"/>
          <p:cNvCxnSpPr/>
          <p:nvPr/>
        </p:nvCxnSpPr>
        <p:spPr>
          <a:xfrm>
            <a:off x="2150745" y="4712970"/>
            <a:ext cx="789051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7" name="Obraz 6" descr="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704975" y="1109345"/>
            <a:ext cx="1151255" cy="115379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0000">
              <a:schemeClr val="accent1">
                <a:lumMod val="5000"/>
                <a:lumOff val="95000"/>
              </a:schemeClr>
            </a:gs>
            <a:gs pos="74000">
              <a:schemeClr val="accent4">
                <a:lumMod val="20000"/>
                <a:lumOff val="80000"/>
              </a:schemeClr>
            </a:gs>
            <a:gs pos="83000">
              <a:schemeClr val="tx1">
                <a:lumMod val="50000"/>
                <a:lumOff val="50000"/>
              </a:schemeClr>
            </a:gs>
            <a:gs pos="100000">
              <a:schemeClr val="accent4">
                <a:lumMod val="20000"/>
                <a:lumOff val="80000"/>
              </a:schemeClr>
            </a:gs>
          </a:gsLst>
          <a:path path="rect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909320"/>
            <a:ext cx="9144000" cy="5015865"/>
          </a:xfrm>
          <a:solidFill>
            <a:schemeClr val="bg1">
              <a:alpha val="50000"/>
            </a:schemeClr>
          </a:solidFill>
        </p:spPr>
        <p:txBody>
          <a:bodyPr>
            <a:normAutofit fontScale="90000"/>
          </a:bodyPr>
          <a:lstStyle/>
          <a:p>
            <a:r>
              <a:rPr lang="pl-PL" altLang="en-US" sz="4445" dirty="0">
                <a:ln>
                  <a:solidFill>
                    <a:srgbClr val="FF0000"/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NATURA: KSIĘŻYC + MARS</a:t>
            </a:r>
            <a:br>
              <a:rPr lang="pl-PL" altLang="en-US" sz="4445" dirty="0">
                <a:ln>
                  <a:solidFill>
                    <a:srgbClr val="FF0000"/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2000" dirty="0">
                <a:ln>
                  <a:solidFill>
                    <a:srgbClr val="FF0000"/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2780" dirty="0">
                <a:ln>
                  <a:solidFill>
                    <a:srgbClr val="FF0000"/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AMBICJA, DOBRA REPUTACJA, POPULARNOŚĆ; SILNE NAMIĘTNOŚCI, OKRUCIEŃSTWO, UTRATA POZYCJI, ZABURZENIA WZROKU, PRZEDWCZESNA I GWAŁTOWNA ŚMIERĆ</a:t>
            </a:r>
            <a:br>
              <a:rPr lang="pl-PL" altLang="en-US" sz="2780" dirty="0">
                <a:ln>
                  <a:solidFill>
                    <a:srgbClr val="FF0000"/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2220" dirty="0">
                <a:ln>
                  <a:solidFill>
                    <a:srgbClr val="FF0000"/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3890" dirty="0">
                <a:ln>
                  <a:solidFill>
                    <a:srgbClr val="FF0000"/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KONIUNKCJA ZE SŁOŃCEM:</a:t>
            </a:r>
            <a:br>
              <a:rPr lang="pl-PL" altLang="en-US" sz="3200" dirty="0">
                <a:ln>
                  <a:solidFill>
                    <a:srgbClr val="FF0000"/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2000" dirty="0">
                <a:ln>
                  <a:solidFill>
                    <a:srgbClr val="FF0000"/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2775" dirty="0">
                <a:ln>
                  <a:solidFill>
                    <a:srgbClr val="FF0000"/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  <a:t>MOŻLIWA SŁAWA, WYJĄTKOWY LOS, ALE I PRZEDWCZESNA ORAZ GWAŁTOWNA ŚMIERĆ NA SKUTEK WYBUCHU, POŻARU, ZRANIENIA LUB OPERACJI</a:t>
            </a:r>
            <a:br>
              <a:rPr lang="pl-PL" altLang="en-US" sz="2780" dirty="0">
                <a:ln>
                  <a:solidFill>
                    <a:srgbClr val="FF0000"/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endParaRPr lang="pl-PL" altLang="en-US" sz="2780" dirty="0">
              <a:ln>
                <a:solidFill>
                  <a:srgbClr val="FF0000"/>
                </a:solidFill>
              </a:ln>
              <a:solidFill>
                <a:schemeClr val="accent4">
                  <a:lumMod val="20000"/>
                  <a:lumOff val="8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tantia" panose="02030602050306030303" charset="0"/>
              <a:cs typeface="Constantia" panose="02030602050306030303" charset="0"/>
              <a:sym typeface="+mn-ea"/>
            </a:endParaRPr>
          </a:p>
        </p:txBody>
      </p:sp>
      <p:pic>
        <p:nvPicPr>
          <p:cNvPr id="7" name="Obraz 6" descr="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524000" y="909320"/>
            <a:ext cx="1151255" cy="115379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0000">
              <a:schemeClr val="accent1">
                <a:lumMod val="5000"/>
                <a:lumOff val="95000"/>
              </a:schemeClr>
            </a:gs>
            <a:gs pos="74000">
              <a:schemeClr val="accent4">
                <a:lumMod val="20000"/>
                <a:lumOff val="80000"/>
              </a:schemeClr>
            </a:gs>
            <a:gs pos="83000">
              <a:schemeClr val="tx1">
                <a:lumMod val="50000"/>
                <a:lumOff val="50000"/>
              </a:schemeClr>
            </a:gs>
            <a:gs pos="100000">
              <a:schemeClr val="accent4">
                <a:lumMod val="20000"/>
                <a:lumOff val="80000"/>
              </a:schemeClr>
            </a:gs>
          </a:gsLst>
          <a:path path="rect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909320"/>
            <a:ext cx="9144000" cy="5015865"/>
          </a:xfrm>
          <a:solidFill>
            <a:schemeClr val="bg1">
              <a:alpha val="50000"/>
            </a:schemeClr>
          </a:solidFill>
        </p:spPr>
        <p:txBody>
          <a:bodyPr>
            <a:normAutofit fontScale="90000"/>
          </a:bodyPr>
          <a:lstStyle/>
          <a:p>
            <a:r>
              <a:rPr lang="pl-PL" altLang="en-US" dirty="0">
                <a:ln>
                  <a:solidFill>
                    <a:srgbClr val="FF0000"/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DEKANAT: I</a:t>
            </a:r>
            <a:br>
              <a:rPr lang="pl-PL" altLang="en-US" dirty="0">
                <a:ln>
                  <a:solidFill>
                    <a:srgbClr val="FF0000"/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2000" dirty="0">
                <a:ln>
                  <a:solidFill>
                    <a:srgbClr val="FF0000"/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3200" dirty="0">
                <a:ln>
                  <a:solidFill>
                    <a:srgbClr val="FF0000"/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  <a:t>SPRZECZNOŚĆ W CHARAKTERZE: ALTRUIZM Z JEDNEJ STRONY, A NIEŻYCZLIWOŚĆ Z DRUGIEJ; LOTNY, ALE POWIERZCHOWNY, UMYSŁ; NIEUMIEJĘTNOŚĆ WYKORZYSTANIA WŁASNYCH TALENTÓW</a:t>
            </a:r>
            <a:r>
              <a:rPr lang="pl-PL" altLang="en-US" sz="3200" dirty="0">
                <a:ln>
                  <a:solidFill>
                    <a:srgbClr val="FF0000"/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 </a:t>
            </a:r>
            <a:r>
              <a:rPr lang="pl-PL" altLang="en-US" sz="2220" dirty="0">
                <a:ln>
                  <a:solidFill>
                    <a:srgbClr val="FF0000"/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- DZIEDZINĘ WSKAŻE DOM NATALNY MERKUREGO</a:t>
            </a:r>
            <a:br>
              <a:rPr lang="pl-PL" altLang="en-US" sz="3200" dirty="0">
                <a:ln>
                  <a:solidFill>
                    <a:srgbClr val="FF0000"/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2220" dirty="0">
                <a:ln>
                  <a:solidFill>
                    <a:srgbClr val="FF0000"/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4445" dirty="0">
                <a:ln>
                  <a:solidFill>
                    <a:srgbClr val="FF0000"/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PIERWSZA PIĄTKA:</a:t>
            </a:r>
            <a:br>
              <a:rPr lang="pl-PL" altLang="en-US" sz="3200" dirty="0">
                <a:ln>
                  <a:solidFill>
                    <a:srgbClr val="FF0000"/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2000" dirty="0">
                <a:ln>
                  <a:solidFill>
                    <a:srgbClr val="FF0000"/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3200" dirty="0">
                <a:ln>
                  <a:solidFill>
                    <a:srgbClr val="FF0000"/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PRÓŻNOŚĆ, OBŁUDA, OSZUSTWO</a:t>
            </a:r>
            <a:endParaRPr lang="pl-PL" altLang="en-US" sz="3200" dirty="0">
              <a:ln>
                <a:solidFill>
                  <a:srgbClr val="FF0000"/>
                </a:solidFill>
              </a:ln>
              <a:solidFill>
                <a:schemeClr val="accent4">
                  <a:lumMod val="20000"/>
                  <a:lumOff val="8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tantia" panose="02030602050306030303" charset="0"/>
              <a:cs typeface="Constantia" panose="02030602050306030303" charset="0"/>
              <a:sym typeface="+mn-ea"/>
            </a:endParaRPr>
          </a:p>
        </p:txBody>
      </p:sp>
      <p:pic>
        <p:nvPicPr>
          <p:cNvPr id="7" name="Obraz 6" descr="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524000" y="909320"/>
            <a:ext cx="1151255" cy="115379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0000">
              <a:schemeClr val="accent1">
                <a:lumMod val="5000"/>
                <a:lumOff val="95000"/>
              </a:schemeClr>
            </a:gs>
            <a:gs pos="74000">
              <a:srgbClr val="92D050"/>
            </a:gs>
            <a:gs pos="83000">
              <a:schemeClr val="tx1">
                <a:lumMod val="50000"/>
                <a:lumOff val="50000"/>
              </a:schemeClr>
            </a:gs>
            <a:gs pos="100000">
              <a:srgbClr val="92D050"/>
            </a:gs>
          </a:gsLst>
          <a:path path="rect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909320"/>
            <a:ext cx="9144000" cy="5015865"/>
          </a:xfrm>
          <a:solidFill>
            <a:schemeClr val="bg1">
              <a:alpha val="50000"/>
            </a:schemeClr>
          </a:solidFill>
        </p:spPr>
        <p:txBody>
          <a:bodyPr>
            <a:normAutofit/>
          </a:bodyPr>
          <a:lstStyle/>
          <a:p>
            <a:r>
              <a:rPr lang="pl-PL" altLang="en-US" sz="5000" dirty="0">
                <a:ln>
                  <a:solidFill>
                    <a:srgbClr val="FF0000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STOPIEŃ: 29 BYKA</a:t>
            </a:r>
            <a:br>
              <a:rPr lang="pl-PL" altLang="en-US" dirty="0">
                <a:ln>
                  <a:solidFill>
                    <a:srgbClr val="FF0000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1110" dirty="0">
                <a:ln>
                  <a:solidFill>
                    <a:srgbClr val="FF0000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2780" dirty="0">
                <a:ln>
                  <a:solidFill>
                    <a:srgbClr val="FF0000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IDEALIZM, MIŁOŚĆ DO PIĘKNA I LUKSUSU, DOBRY SMAK, SUKCESY ZWIĄZANE ZE SZTUKĄ, LICZNA RODZINA</a:t>
            </a:r>
            <a:br>
              <a:rPr lang="pl-PL" altLang="en-US" sz="2780" dirty="0">
                <a:ln>
                  <a:solidFill>
                    <a:srgbClr val="FF0000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2220" dirty="0">
                <a:ln>
                  <a:solidFill>
                    <a:srgbClr val="FF0000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4445" dirty="0">
                <a:ln>
                  <a:solidFill>
                    <a:srgbClr val="FF0000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NEGATYWNE ASPEKTY </a:t>
            </a:r>
            <a:r>
              <a:rPr lang="pl-PL" altLang="en-US" sz="2220" dirty="0">
                <a:ln>
                  <a:solidFill>
                    <a:srgbClr val="FF0000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PLANETY/ STOPNIA LUB CHIRONA:</a:t>
            </a:r>
            <a:br>
              <a:rPr lang="pl-PL" altLang="en-US" sz="2220" dirty="0">
                <a:ln>
                  <a:solidFill>
                    <a:srgbClr val="FF0000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2000" dirty="0">
                <a:ln>
                  <a:solidFill>
                    <a:srgbClr val="FF0000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2780" dirty="0">
                <a:ln>
                  <a:solidFill>
                    <a:srgbClr val="FF0000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AMBICJ</a:t>
            </a:r>
            <a:r>
              <a:rPr lang="pl-PL" altLang="en-US" sz="2780" dirty="0">
                <a:ln>
                  <a:solidFill>
                    <a:srgbClr val="FF0000"/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A NA WYROST, ŻĄDZA WŁADZY, NIENAWIŚĆ, UTRATA POZYCJI</a:t>
            </a:r>
            <a:br>
              <a:rPr lang="pl-PL" altLang="en-US" sz="2780" dirty="0">
                <a:ln>
                  <a:solidFill>
                    <a:srgbClr val="FF0000"/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endParaRPr lang="pl-PL" altLang="en-US" sz="2780" dirty="0">
              <a:ln>
                <a:solidFill>
                  <a:srgbClr val="FF0000"/>
                </a:solidFill>
              </a:ln>
              <a:solidFill>
                <a:schemeClr val="accent4">
                  <a:lumMod val="20000"/>
                  <a:lumOff val="8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tantia" panose="02030602050306030303" charset="0"/>
              <a:cs typeface="Constantia" panose="02030602050306030303" charset="0"/>
              <a:sym typeface="+mn-ea"/>
            </a:endParaRPr>
          </a:p>
        </p:txBody>
      </p:sp>
      <p:pic>
        <p:nvPicPr>
          <p:cNvPr id="7" name="Obraz 6" descr="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524000" y="909320"/>
            <a:ext cx="1151255" cy="115379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0000">
              <a:schemeClr val="accent1">
                <a:lumMod val="5000"/>
                <a:lumOff val="95000"/>
              </a:schemeClr>
            </a:gs>
            <a:gs pos="74000">
              <a:schemeClr val="accent4">
                <a:lumMod val="20000"/>
                <a:lumOff val="80000"/>
              </a:schemeClr>
            </a:gs>
            <a:gs pos="83000">
              <a:schemeClr val="tx1">
                <a:lumMod val="50000"/>
                <a:lumOff val="50000"/>
              </a:schemeClr>
            </a:gs>
            <a:gs pos="100000">
              <a:schemeClr val="accent4">
                <a:lumMod val="20000"/>
                <a:lumOff val="80000"/>
              </a:schemeClr>
            </a:gs>
          </a:gsLst>
          <a:path path="rect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909320"/>
            <a:ext cx="9144000" cy="5015865"/>
          </a:xfrm>
          <a:solidFill>
            <a:schemeClr val="bg1">
              <a:alpha val="50000"/>
            </a:schemeClr>
          </a:solidFill>
        </p:spPr>
        <p:txBody>
          <a:bodyPr>
            <a:normAutofit fontScale="90000"/>
          </a:bodyPr>
          <a:lstStyle/>
          <a:p>
            <a:r>
              <a:rPr lang="pl-PL" altLang="en-US" sz="5000" dirty="0">
                <a:ln>
                  <a:solidFill>
                    <a:srgbClr val="FF0000"/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STOPIEŃ: 0</a:t>
            </a:r>
            <a:br>
              <a:rPr lang="pl-PL" altLang="en-US" sz="5000" dirty="0">
                <a:ln>
                  <a:solidFill>
                    <a:srgbClr val="FF0000"/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1110" dirty="0">
                <a:ln>
                  <a:solidFill>
                    <a:srgbClr val="FF0000"/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2780" dirty="0">
                <a:ln>
                  <a:solidFill>
                    <a:srgbClr val="FF0000"/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  <a:t>POWIERZCHOWNOŚĆ INTELEKTUALNA, PODSTĘPNOŚĆ, UMIEJĘTNOŚĆ PRZEWIDYWANIA, ORYGINALNOŚĆ, PRZEDSIĘBIORCZOŚĆ, SIŁA SUGESTII - WŁADZA NAD TŁUMEM, SPOKOJNE ŻYCIE, POMOC OD PRZYJACIÓŁ, DOBRE RELACJE Z RODZEŃSTWEM, TALENT DO PRACY Z DZIEĆMI.</a:t>
            </a:r>
            <a:br>
              <a:rPr lang="pl-PL" altLang="en-US" sz="3200" dirty="0">
                <a:ln>
                  <a:solidFill>
                    <a:srgbClr val="FF0000"/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2220" dirty="0">
                <a:ln>
                  <a:solidFill>
                    <a:srgbClr val="FF0000"/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3335" dirty="0">
                <a:ln>
                  <a:solidFill>
                    <a:srgbClr val="FF0000"/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NEGATYWNE ASPEKTY </a:t>
            </a:r>
            <a:r>
              <a:rPr lang="pl-PL" altLang="en-US" sz="2220" dirty="0">
                <a:ln>
                  <a:solidFill>
                    <a:srgbClr val="FF0000"/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PLANETY/ STOPNIA LUB MERKUREGO:</a:t>
            </a:r>
            <a:br>
              <a:rPr lang="pl-PL" altLang="en-US" sz="2220" dirty="0">
                <a:ln>
                  <a:solidFill>
                    <a:srgbClr val="FF0000"/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2000" dirty="0">
                <a:ln>
                  <a:solidFill>
                    <a:srgbClr val="FF0000"/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2780" dirty="0">
                <a:ln>
                  <a:solidFill>
                    <a:srgbClr val="FF0000"/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WYPADEK, NIESZCZĘŚCIE PRZEZ MAŁŻEŃSTWO, TRUDNY PORÓD </a:t>
            </a:r>
            <a:br>
              <a:rPr lang="pl-PL" altLang="en-US" sz="2780" dirty="0">
                <a:ln>
                  <a:solidFill>
                    <a:srgbClr val="FF0000"/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endParaRPr lang="pl-PL" altLang="en-US" sz="1110" dirty="0">
              <a:ln>
                <a:solidFill>
                  <a:srgbClr val="FF0000"/>
                </a:solidFill>
              </a:ln>
              <a:solidFill>
                <a:schemeClr val="accent4">
                  <a:lumMod val="20000"/>
                  <a:lumOff val="8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tantia" panose="02030602050306030303" charset="0"/>
              <a:cs typeface="Constantia" panose="02030602050306030303" charset="0"/>
              <a:sym typeface="+mn-ea"/>
            </a:endParaRPr>
          </a:p>
        </p:txBody>
      </p:sp>
      <p:pic>
        <p:nvPicPr>
          <p:cNvPr id="7" name="Obraz 6" descr="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524000" y="909320"/>
            <a:ext cx="1151255" cy="115379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1208</Words>
  <Application>WPS Presentation</Application>
  <PresentationFormat>Widescreen</PresentationFormat>
  <Paragraphs>10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4" baseType="lpstr">
      <vt:lpstr>Arial</vt:lpstr>
      <vt:lpstr>SimSun</vt:lpstr>
      <vt:lpstr>Wingdings</vt:lpstr>
      <vt:lpstr>Constantia</vt:lpstr>
      <vt:lpstr>Calibri Light</vt:lpstr>
      <vt:lpstr>Microsoft YaHei</vt:lpstr>
      <vt:lpstr>Arial Unicode MS</vt:lpstr>
      <vt:lpstr>Calibri</vt:lpstr>
      <vt:lpstr>Office Theme</vt:lpstr>
      <vt:lpstr>GWIAZDY STAŁE  ALCYONE  POZYCJA: OK. 0°20’ BLIŹNIĘTA, URODZENI 20-22.5 </vt:lpstr>
      <vt:lpstr>NATURA: KSIĘŻYC + MARS  AMBICJA, DOBRA REPUTACJA, POPULARNOŚĆ; SILNE NAMIĘTNOŚCI, OKRUCIEŃSTWO, UTRATA POZYCJI, ZABURZENIA WZROKU, PRZEDWCZESNA I GWAŁTOWNA ŚMIERĆ  KONIUNKCJA ZE SŁOŃCEM:  MOŻLIWA SŁAWA, WYJĄTKOWY LOS, ALE I PRZEDWCZESNA ORAZ GWAŁTOWNA ŚMIERĆ NA SKUTEK WYBUCHU, POŻARU, ZRANIENIA LUB OPERACJI </vt:lpstr>
      <vt:lpstr>DEKANAT: I  SPRZECZNOŚĆ W CHARAKTERZE: ALTRUIZM Z JEDNEJ STRONY, A NIEŻYCZLIWOŚĆ Z DRUGIEJ; LOTNY, ALE POWIERZCHOWNY, UMYSŁ; NIEUMIEJĘTNOŚĆ WYKORZYSTANIA WŁASNYCH TALENTÓW - DZIEDZINĘ WSKAŻE DOM NATALNY MERKUREGO  PIERWSZA PIĄTKA:  PRÓŻNOŚĆ, OBŁUDA, OSZUSTWO</vt:lpstr>
      <vt:lpstr>STOPIEŃ: 29 BYKA  IDEALIZM, MIŁOŚĆ DO PIĘKNA I LUKSUSU, DOBRY SMAK, SUKCESY ZWIĄZANE ZE SZTUKĄ, LICZNA RODZINA  NEGATYWNE ASPEKTY PLANETY/ STOPNIA LUB CHIRONA:  AMBICJA NA WYROST, ŻĄDZA WŁADZY, NIENAWIŚĆ, UTRATA POZYCJI </vt:lpstr>
      <vt:lpstr>STOPIEŃ: 0  POWIERZCHOWNOŚĆ INTELEKTUALNA, PODSTĘPNOŚĆ, UMIEJĘTNOŚĆ PRZEWIDYWANIA, ORYGINALNOŚĆ, PRZEDSIĘBIORCZOŚĆ, SIŁA SUGESTII - WŁADZA NAD TŁUMEM, SPOKOJNE ŻYCIE, POMOC OD PRZYJACIÓŁ, DOBRE RELACJE Z RODZEŃSTWEM, TALENT DO PRACY Z DZIEĆMI.  NEGATYWNE ASPEKTY PLANETY/ STOPNIA LUB MERKUREGO:  WYPADEK, NIESZCZĘŚCIE PRZEZ MAŁŻEŃSTWO, TRUNDY PORÓD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GWIAZDY STAŁE DENEB KAITOS POZYCJA: OK. 1° BARAN</dc:title>
  <dc:creator/>
  <cp:lastModifiedBy>Anna - astroporada</cp:lastModifiedBy>
  <cp:revision>78</cp:revision>
  <dcterms:created xsi:type="dcterms:W3CDTF">2023-08-03T15:59:00Z</dcterms:created>
  <dcterms:modified xsi:type="dcterms:W3CDTF">2023-09-06T10:51:02Z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D966D366C87540769B0C4E0EBE4001C0</vt:lpwstr>
  </property>
  <property fmtid="{D5CDD505-2E9C-101B-9397-08002B2CF9AE}" pid="3" name="KSOProductBuildVer">
    <vt:lpwstr>1045-11.2.0.11537</vt:lpwstr>
  </property>
</Properties>
</file>