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F1F5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1" autoAdjust="0"/>
    <p:restoredTop sz="94660"/>
  </p:normalViewPr>
  <p:slideViewPr>
    <p:cSldViewPr snapToGrid="0">
      <p:cViewPr varScale="1">
        <p:scale>
          <a:sx n="53" d="100"/>
          <a:sy n="53" d="100"/>
        </p:scale>
        <p:origin x="18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viewProps" Target="viewProps.xml"/><Relationship Id="rId8" Type="http://schemas.openxmlformats.org/officeDocument/2006/relationships/presProps" Target="presProps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0000">
              <a:schemeClr val="accent1">
                <a:lumMod val="5000"/>
                <a:lumOff val="95000"/>
              </a:schemeClr>
            </a:gs>
            <a:gs pos="74000">
              <a:srgbClr val="FF0000"/>
            </a:gs>
            <a:gs pos="83000">
              <a:schemeClr val="accent2"/>
            </a:gs>
            <a:gs pos="100000">
              <a:srgbClr val="DF1F5E"/>
            </a:gs>
          </a:gsLst>
          <a:path path="rect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909320"/>
            <a:ext cx="9144000" cy="5015865"/>
          </a:xfrm>
          <a:solidFill>
            <a:schemeClr val="bg1">
              <a:alpha val="50000"/>
            </a:schemeClr>
          </a:solidFill>
        </p:spPr>
        <p:txBody>
          <a:bodyPr>
            <a:normAutofit fontScale="90000"/>
          </a:bodyPr>
          <a:lstStyle/>
          <a:p>
            <a:r>
              <a:rPr lang="pl-PL" altLang="en-US" dirty="0">
                <a:ln>
                  <a:solidFill>
                    <a:schemeClr val="accent2"/>
                  </a:solidFill>
                </a:ln>
                <a:gradFill>
                  <a:gsLst>
                    <a:gs pos="0">
                      <a:srgbClr val="FE4444"/>
                    </a:gs>
                    <a:gs pos="100000">
                      <a:srgbClr val="832B2B"/>
                    </a:gs>
                  </a:gsLst>
                  <a:lin scaled="0"/>
                </a:gra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GWIAZDY STAŁE</a:t>
            </a:r>
            <a:br>
              <a:rPr lang="pl-PL" altLang="en-US" dirty="0">
                <a:ln>
                  <a:solidFill>
                    <a:schemeClr val="accent2"/>
                  </a:solidFill>
                </a:ln>
                <a:gradFill>
                  <a:gsLst>
                    <a:gs pos="0">
                      <a:srgbClr val="FE4444"/>
                    </a:gs>
                    <a:gs pos="100000">
                      <a:srgbClr val="832B2B"/>
                    </a:gs>
                  </a:gsLst>
                  <a:lin scaled="0"/>
                </a:gra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br>
              <a:rPr lang="pl-PL" altLang="en-US" dirty="0">
                <a:ln>
                  <a:solidFill>
                    <a:schemeClr val="accent2"/>
                  </a:solidFill>
                </a:ln>
                <a:gradFill>
                  <a:gsLst>
                    <a:gs pos="0">
                      <a:srgbClr val="FE4444"/>
                    </a:gs>
                    <a:gs pos="100000">
                      <a:srgbClr val="832B2B"/>
                    </a:gs>
                  </a:gsLst>
                  <a:lin scaled="0"/>
                </a:gra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r>
              <a:rPr lang="pl-PL" altLang="en-US" sz="8000">
                <a:ln>
                  <a:solidFill>
                    <a:schemeClr val="accent2"/>
                  </a:solidFill>
                </a:ln>
                <a:gradFill>
                  <a:gsLst>
                    <a:gs pos="0">
                      <a:srgbClr val="FE4444"/>
                    </a:gs>
                    <a:gs pos="100000">
                      <a:srgbClr val="832B2B"/>
                    </a:gs>
                  </a:gsLst>
                  <a:lin scaled="0"/>
                </a:gra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  <a:sym typeface="+mn-ea"/>
              </a:rPr>
              <a:t>ALPHERATZ, SIRRAH</a:t>
            </a:r>
            <a:br>
              <a:rPr lang="pl-PL" altLang="en-US">
                <a:ln>
                  <a:solidFill>
                    <a:schemeClr val="accent2"/>
                  </a:solidFill>
                </a:ln>
                <a:gradFill>
                  <a:gsLst>
                    <a:gs pos="0">
                      <a:srgbClr val="FE4444"/>
                    </a:gs>
                    <a:gs pos="100000">
                      <a:srgbClr val="832B2B"/>
                    </a:gs>
                  </a:gsLst>
                  <a:lin scaled="0"/>
                </a:gra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  <a:sym typeface="+mn-ea"/>
              </a:rPr>
            </a:br>
            <a:br>
              <a:rPr lang="pl-PL" altLang="en-US" sz="5555">
                <a:ln>
                  <a:solidFill>
                    <a:schemeClr val="accent2"/>
                  </a:solidFill>
                </a:ln>
                <a:gradFill>
                  <a:gsLst>
                    <a:gs pos="0">
                      <a:srgbClr val="FE4444"/>
                    </a:gs>
                    <a:gs pos="100000">
                      <a:srgbClr val="832B2B"/>
                    </a:gs>
                  </a:gsLst>
                  <a:lin scaled="0"/>
                </a:gra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r>
              <a:rPr lang="pl-PL" altLang="en-US" sz="3500">
                <a:ln>
                  <a:solidFill>
                    <a:schemeClr val="accent2"/>
                  </a:solidFill>
                </a:ln>
                <a:gradFill>
                  <a:gsLst>
                    <a:gs pos="0">
                      <a:srgbClr val="FE4444"/>
                    </a:gs>
                    <a:gs pos="100000">
                      <a:srgbClr val="832B2B"/>
                    </a:gs>
                  </a:gsLst>
                  <a:lin scaled="0"/>
                </a:gra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  <a:sym typeface="+mn-ea"/>
              </a:rPr>
              <a:t>POZYCJA: </a:t>
            </a:r>
            <a:r>
              <a:rPr lang="pl-PL" altLang="en-US" sz="2800">
                <a:ln>
                  <a:solidFill>
                    <a:schemeClr val="accent2"/>
                  </a:solidFill>
                </a:ln>
                <a:gradFill>
                  <a:gsLst>
                    <a:gs pos="0">
                      <a:srgbClr val="FE4444"/>
                    </a:gs>
                    <a:gs pos="100000">
                      <a:srgbClr val="832B2B"/>
                    </a:gs>
                  </a:gsLst>
                  <a:lin scaled="0"/>
                </a:gra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  <a:sym typeface="+mn-ea"/>
              </a:rPr>
              <a:t>OK</a:t>
            </a:r>
            <a:r>
              <a:rPr lang="pl-PL" altLang="en-US" sz="4400">
                <a:ln>
                  <a:solidFill>
                    <a:schemeClr val="accent2"/>
                  </a:solidFill>
                </a:ln>
                <a:gradFill>
                  <a:gsLst>
                    <a:gs pos="0">
                      <a:srgbClr val="FE4444"/>
                    </a:gs>
                    <a:gs pos="100000">
                      <a:srgbClr val="832B2B"/>
                    </a:gs>
                  </a:gsLst>
                  <a:lin scaled="0"/>
                </a:gra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  <a:sym typeface="+mn-ea"/>
              </a:rPr>
              <a:t>. 14°35’ BARAN, </a:t>
            </a:r>
            <a:r>
              <a:rPr lang="pl-PL" altLang="en-US" sz="2800">
                <a:ln>
                  <a:solidFill>
                    <a:schemeClr val="accent2"/>
                  </a:solidFill>
                </a:ln>
                <a:gradFill>
                  <a:gsLst>
                    <a:gs pos="0">
                      <a:srgbClr val="FE4444"/>
                    </a:gs>
                    <a:gs pos="100000">
                      <a:srgbClr val="832B2B"/>
                    </a:gs>
                  </a:gsLst>
                  <a:lin scaled="0"/>
                </a:gra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  <a:sym typeface="+mn-ea"/>
              </a:rPr>
              <a:t>URODZENI 2-4.4</a:t>
            </a:r>
            <a:br>
              <a:rPr lang="pl-PL" altLang="en-US" sz="2800">
                <a:ln>
                  <a:solidFill>
                    <a:schemeClr val="accent2"/>
                  </a:solidFill>
                </a:ln>
                <a:gradFill>
                  <a:gsLst>
                    <a:gs pos="0">
                      <a:srgbClr val="FE4444"/>
                    </a:gs>
                    <a:gs pos="100000">
                      <a:srgbClr val="832B2B"/>
                    </a:gs>
                  </a:gsLst>
                  <a:lin scaled="0"/>
                </a:gra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  <a:sym typeface="+mn-ea"/>
              </a:rPr>
            </a:br>
            <a:endParaRPr lang="pl-PL" altLang="en-US" sz="2800" dirty="0">
              <a:ln>
                <a:solidFill>
                  <a:schemeClr val="accent2"/>
                </a:solidFill>
              </a:ln>
              <a:gradFill>
                <a:gsLst>
                  <a:gs pos="0">
                    <a:srgbClr val="FE4444"/>
                  </a:gs>
                  <a:gs pos="100000">
                    <a:srgbClr val="832B2B"/>
                  </a:gs>
                </a:gsLst>
                <a:lin scaled="0"/>
              </a:gra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onstantia" panose="02030602050306030303" charset="0"/>
              <a:cs typeface="Constantia" panose="02030602050306030303" charset="0"/>
              <a:sym typeface="+mn-ea"/>
            </a:endParaRPr>
          </a:p>
        </p:txBody>
      </p:sp>
      <p:cxnSp>
        <p:nvCxnSpPr>
          <p:cNvPr id="5" name="Łącznik prosty 4"/>
          <p:cNvCxnSpPr/>
          <p:nvPr/>
        </p:nvCxnSpPr>
        <p:spPr>
          <a:xfrm>
            <a:off x="2150745" y="2588895"/>
            <a:ext cx="789051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" name="Łącznik prosty 5"/>
          <p:cNvCxnSpPr/>
          <p:nvPr/>
        </p:nvCxnSpPr>
        <p:spPr>
          <a:xfrm>
            <a:off x="2150745" y="4712970"/>
            <a:ext cx="789051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7" name="Obraz 6" descr="Logo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704975" y="1109345"/>
            <a:ext cx="1151255" cy="115379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0000">
              <a:schemeClr val="accent1">
                <a:lumMod val="5000"/>
                <a:lumOff val="95000"/>
              </a:schemeClr>
            </a:gs>
            <a:gs pos="74000">
              <a:srgbClr val="FF0000"/>
            </a:gs>
            <a:gs pos="83000">
              <a:schemeClr val="accent2"/>
            </a:gs>
            <a:gs pos="100000">
              <a:srgbClr val="DF1F5E"/>
            </a:gs>
          </a:gsLst>
          <a:path path="rect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909320"/>
            <a:ext cx="9144000" cy="5015865"/>
          </a:xfrm>
          <a:solidFill>
            <a:schemeClr val="bg1">
              <a:alpha val="50000"/>
            </a:schemeClr>
          </a:solidFill>
        </p:spPr>
        <p:txBody>
          <a:bodyPr>
            <a:normAutofit fontScale="90000"/>
          </a:bodyPr>
          <a:lstStyle/>
          <a:p>
            <a:r>
              <a:rPr lang="pl-PL" altLang="en-US" dirty="0">
                <a:ln>
                  <a:solidFill>
                    <a:schemeClr val="accent2"/>
                  </a:solidFill>
                </a:ln>
                <a:gradFill>
                  <a:gsLst>
                    <a:gs pos="0">
                      <a:srgbClr val="FE4444"/>
                    </a:gs>
                    <a:gs pos="100000">
                      <a:srgbClr val="832B2B"/>
                    </a:gs>
                  </a:gsLst>
                  <a:lin scaled="0"/>
                </a:gra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NATURA: WENUS + JOWISZ</a:t>
            </a:r>
            <a:br>
              <a:rPr lang="pl-PL" altLang="en-US" dirty="0">
                <a:ln>
                  <a:solidFill>
                    <a:schemeClr val="accent2"/>
                  </a:solidFill>
                </a:ln>
                <a:gradFill>
                  <a:gsLst>
                    <a:gs pos="0">
                      <a:srgbClr val="FE4444"/>
                    </a:gs>
                    <a:gs pos="100000">
                      <a:srgbClr val="832B2B"/>
                    </a:gs>
                  </a:gsLst>
                  <a:lin scaled="0"/>
                </a:gra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br>
              <a:rPr lang="pl-PL" altLang="en-US" sz="2000" dirty="0">
                <a:ln>
                  <a:solidFill>
                    <a:schemeClr val="accent2"/>
                  </a:solidFill>
                </a:ln>
                <a:gradFill>
                  <a:gsLst>
                    <a:gs pos="0">
                      <a:srgbClr val="FE4444"/>
                    </a:gs>
                    <a:gs pos="100000">
                      <a:srgbClr val="832B2B"/>
                    </a:gs>
                  </a:gsLst>
                  <a:lin scaled="0"/>
                </a:gra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r>
              <a:rPr lang="pl-PL" altLang="en-US" sz="3200" dirty="0">
                <a:ln>
                  <a:solidFill>
                    <a:schemeClr val="accent2"/>
                  </a:solidFill>
                </a:ln>
                <a:gradFill>
                  <a:gsLst>
                    <a:gs pos="0">
                      <a:srgbClr val="FE4444"/>
                    </a:gs>
                    <a:gs pos="100000">
                      <a:srgbClr val="832B2B"/>
                    </a:gs>
                  </a:gsLst>
                  <a:lin scaled="0"/>
                </a:gra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HARMONIA, ŻYCZLIWOŚĆ, POPULARNOŚĆ</a:t>
            </a:r>
            <a:br>
              <a:rPr lang="pl-PL" altLang="en-US" sz="3200" dirty="0">
                <a:ln>
                  <a:solidFill>
                    <a:schemeClr val="accent2"/>
                  </a:solidFill>
                </a:ln>
                <a:gradFill>
                  <a:gsLst>
                    <a:gs pos="0">
                      <a:srgbClr val="FE4444"/>
                    </a:gs>
                    <a:gs pos="100000">
                      <a:srgbClr val="832B2B"/>
                    </a:gs>
                  </a:gsLst>
                  <a:lin scaled="0"/>
                </a:gra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br>
              <a:rPr lang="pl-PL" altLang="en-US" sz="3200" dirty="0">
                <a:ln>
                  <a:solidFill>
                    <a:schemeClr val="accent2"/>
                  </a:solidFill>
                </a:ln>
                <a:gradFill>
                  <a:gsLst>
                    <a:gs pos="0">
                      <a:srgbClr val="FE4444"/>
                    </a:gs>
                    <a:gs pos="100000">
                      <a:srgbClr val="832B2B"/>
                    </a:gs>
                  </a:gsLst>
                  <a:lin scaled="0"/>
                </a:gra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r>
              <a:rPr lang="pl-PL" altLang="en-US" sz="4445" dirty="0">
                <a:ln>
                  <a:solidFill>
                    <a:schemeClr val="accent2"/>
                  </a:solidFill>
                </a:ln>
                <a:gradFill>
                  <a:gsLst>
                    <a:gs pos="0">
                      <a:srgbClr val="FE4444"/>
                    </a:gs>
                    <a:gs pos="100000">
                      <a:srgbClr val="832B2B"/>
                    </a:gs>
                  </a:gsLst>
                  <a:lin scaled="0"/>
                </a:gra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KONIUNKCJA ZE SŁOŃCEM:</a:t>
            </a:r>
            <a:br>
              <a:rPr lang="pl-PL" altLang="en-US" sz="3200" dirty="0">
                <a:ln>
                  <a:solidFill>
                    <a:schemeClr val="accent2"/>
                  </a:solidFill>
                </a:ln>
                <a:gradFill>
                  <a:gsLst>
                    <a:gs pos="0">
                      <a:srgbClr val="FE4444"/>
                    </a:gs>
                    <a:gs pos="100000">
                      <a:srgbClr val="832B2B"/>
                    </a:gs>
                  </a:gsLst>
                  <a:lin scaled="0"/>
                </a:gra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br>
              <a:rPr lang="pl-PL" altLang="en-US" sz="2000" dirty="0">
                <a:ln>
                  <a:solidFill>
                    <a:schemeClr val="accent2"/>
                  </a:solidFill>
                </a:ln>
                <a:gradFill>
                  <a:gsLst>
                    <a:gs pos="0">
                      <a:srgbClr val="FE4444"/>
                    </a:gs>
                    <a:gs pos="100000">
                      <a:srgbClr val="832B2B"/>
                    </a:gs>
                  </a:gsLst>
                  <a:lin scaled="0"/>
                </a:gra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r>
              <a:rPr lang="pl-PL" altLang="en-US" sz="3200" dirty="0">
                <a:ln>
                  <a:solidFill>
                    <a:schemeClr val="accent2"/>
                  </a:solidFill>
                </a:ln>
                <a:gradFill>
                  <a:gsLst>
                    <a:gs pos="0">
                      <a:srgbClr val="FE4444"/>
                    </a:gs>
                    <a:gs pos="100000">
                      <a:srgbClr val="832B2B"/>
                    </a:gs>
                  </a:gsLst>
                  <a:lin scaled="0"/>
                </a:gra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SŁAWA, Z PRZYCZYN POZYTYWNYCH LUB NEGATYWNYCH </a:t>
            </a:r>
            <a:r>
              <a:rPr lang="pl-PL" altLang="en-US" sz="2220" dirty="0">
                <a:ln>
                  <a:solidFill>
                    <a:schemeClr val="accent2"/>
                  </a:solidFill>
                </a:ln>
                <a:gradFill>
                  <a:gsLst>
                    <a:gs pos="0">
                      <a:srgbClr val="FE4444"/>
                    </a:gs>
                    <a:gs pos="100000">
                      <a:srgbClr val="832B2B"/>
                    </a:gs>
                  </a:gsLst>
                  <a:lin scaled="0"/>
                </a:gra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- DZIEDZINĘ WSKAŻE DOM NATALNY ASPEKTU</a:t>
            </a:r>
            <a:br>
              <a:rPr lang="pl-PL" altLang="en-US" sz="2220" dirty="0">
                <a:ln>
                  <a:solidFill>
                    <a:schemeClr val="accent2"/>
                  </a:solidFill>
                </a:ln>
                <a:gradFill>
                  <a:gsLst>
                    <a:gs pos="0">
                      <a:srgbClr val="FE4444"/>
                    </a:gs>
                    <a:gs pos="100000">
                      <a:srgbClr val="832B2B"/>
                    </a:gs>
                  </a:gsLst>
                  <a:lin scaled="0"/>
                </a:gra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endParaRPr lang="pl-PL" altLang="en-US" sz="4445" dirty="0">
              <a:ln>
                <a:solidFill>
                  <a:schemeClr val="accent2"/>
                </a:solidFill>
              </a:ln>
              <a:gradFill>
                <a:gsLst>
                  <a:gs pos="0">
                    <a:srgbClr val="FE4444"/>
                  </a:gs>
                  <a:gs pos="100000">
                    <a:srgbClr val="832B2B"/>
                  </a:gs>
                </a:gsLst>
                <a:lin scaled="0"/>
              </a:gra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onstantia" panose="02030602050306030303" charset="0"/>
              <a:cs typeface="Constantia" panose="02030602050306030303" charset="0"/>
              <a:sym typeface="+mn-ea"/>
            </a:endParaRPr>
          </a:p>
        </p:txBody>
      </p:sp>
      <p:pic>
        <p:nvPicPr>
          <p:cNvPr id="7" name="Obraz 6" descr="Logo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397635" y="775970"/>
            <a:ext cx="1151255" cy="1153795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0000">
              <a:schemeClr val="accent1">
                <a:lumMod val="5000"/>
                <a:lumOff val="95000"/>
              </a:schemeClr>
            </a:gs>
            <a:gs pos="74000">
              <a:srgbClr val="FF0000"/>
            </a:gs>
            <a:gs pos="83000">
              <a:schemeClr val="accent2"/>
            </a:gs>
            <a:gs pos="100000">
              <a:srgbClr val="DF1F5E"/>
            </a:gs>
          </a:gsLst>
          <a:path path="rect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909320"/>
            <a:ext cx="9144000" cy="5015865"/>
          </a:xfrm>
          <a:solidFill>
            <a:schemeClr val="bg1">
              <a:alpha val="50000"/>
            </a:schemeClr>
          </a:solidFill>
        </p:spPr>
        <p:txBody>
          <a:bodyPr>
            <a:normAutofit fontScale="90000"/>
          </a:bodyPr>
          <a:lstStyle/>
          <a:p>
            <a:r>
              <a:rPr lang="pl-PL" altLang="en-US" dirty="0">
                <a:ln>
                  <a:solidFill>
                    <a:schemeClr val="accent2"/>
                  </a:solidFill>
                </a:ln>
                <a:gradFill>
                  <a:gsLst>
                    <a:gs pos="0">
                      <a:srgbClr val="FE4444"/>
                    </a:gs>
                    <a:gs pos="100000">
                      <a:srgbClr val="832B2B"/>
                    </a:gs>
                  </a:gsLst>
                  <a:lin scaled="0"/>
                </a:gra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DEKANAT: II</a:t>
            </a:r>
            <a:br>
              <a:rPr lang="pl-PL" altLang="en-US" dirty="0">
                <a:ln>
                  <a:solidFill>
                    <a:schemeClr val="accent2"/>
                  </a:solidFill>
                </a:ln>
                <a:gradFill>
                  <a:gsLst>
                    <a:gs pos="0">
                      <a:srgbClr val="FE4444"/>
                    </a:gs>
                    <a:gs pos="100000">
                      <a:srgbClr val="832B2B"/>
                    </a:gs>
                  </a:gsLst>
                  <a:lin scaled="0"/>
                </a:gra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br>
              <a:rPr lang="pl-PL" altLang="en-US" sz="2000" dirty="0">
                <a:ln>
                  <a:solidFill>
                    <a:schemeClr val="accent2"/>
                  </a:solidFill>
                </a:ln>
                <a:gradFill>
                  <a:gsLst>
                    <a:gs pos="0">
                      <a:srgbClr val="FE4444"/>
                    </a:gs>
                    <a:gs pos="100000">
                      <a:srgbClr val="832B2B"/>
                    </a:gs>
                  </a:gsLst>
                  <a:lin scaled="0"/>
                </a:gra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r>
              <a:rPr lang="pl-PL" altLang="en-US" sz="3200" dirty="0">
                <a:ln>
                  <a:solidFill>
                    <a:schemeClr val="accent2"/>
                  </a:solidFill>
                </a:ln>
                <a:gradFill>
                  <a:gsLst>
                    <a:gs pos="0">
                      <a:srgbClr val="FE4444"/>
                    </a:gs>
                    <a:gs pos="100000">
                      <a:srgbClr val="832B2B"/>
                    </a:gs>
                  </a:gsLst>
                  <a:lin scaled="0"/>
                </a:gra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SIŁA, WŁADZA, HOJNOŚĆ, DUMA, AMBICJA, KONSEKWENCJA, UCZCIWOŚĆ, DYPLOMACJA; EKSTRAWAGANCJA, IMPULSYWNOŚĆ, WYKORZYSTYWANIE INNYCH </a:t>
            </a:r>
            <a:r>
              <a:rPr lang="pl-PL" altLang="en-US" sz="2220" dirty="0">
                <a:ln>
                  <a:solidFill>
                    <a:schemeClr val="accent2"/>
                  </a:solidFill>
                </a:ln>
                <a:gradFill>
                  <a:gsLst>
                    <a:gs pos="0">
                      <a:srgbClr val="FE4444"/>
                    </a:gs>
                    <a:gs pos="100000">
                      <a:srgbClr val="832B2B"/>
                    </a:gs>
                  </a:gsLst>
                  <a:lin scaled="0"/>
                </a:gra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- DZIEDZINĘ WSKAŻE DOM NATALNY SŁOŃCA</a:t>
            </a:r>
            <a:br>
              <a:rPr lang="pl-PL" altLang="en-US" sz="3200" dirty="0">
                <a:ln>
                  <a:solidFill>
                    <a:schemeClr val="accent2"/>
                  </a:solidFill>
                </a:ln>
                <a:gradFill>
                  <a:gsLst>
                    <a:gs pos="0">
                      <a:srgbClr val="FE4444"/>
                    </a:gs>
                    <a:gs pos="100000">
                      <a:srgbClr val="832B2B"/>
                    </a:gs>
                  </a:gsLst>
                  <a:lin scaled="0"/>
                </a:gra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br>
              <a:rPr lang="pl-PL" altLang="en-US" sz="2220" dirty="0">
                <a:ln>
                  <a:solidFill>
                    <a:schemeClr val="accent2"/>
                  </a:solidFill>
                </a:ln>
                <a:gradFill>
                  <a:gsLst>
                    <a:gs pos="0">
                      <a:srgbClr val="FE4444"/>
                    </a:gs>
                    <a:gs pos="100000">
                      <a:srgbClr val="832B2B"/>
                    </a:gs>
                  </a:gsLst>
                  <a:lin scaled="0"/>
                </a:gra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r>
              <a:rPr lang="pl-PL" altLang="en-US" sz="4445" dirty="0">
                <a:ln>
                  <a:solidFill>
                    <a:schemeClr val="accent2"/>
                  </a:solidFill>
                </a:ln>
                <a:gradFill>
                  <a:gsLst>
                    <a:gs pos="0">
                      <a:srgbClr val="FE4444"/>
                    </a:gs>
                    <a:gs pos="100000">
                      <a:srgbClr val="832B2B"/>
                    </a:gs>
                  </a:gsLst>
                  <a:lin scaled="0"/>
                </a:gra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TRZECIA PIĄTKA:</a:t>
            </a:r>
            <a:br>
              <a:rPr lang="pl-PL" altLang="en-US" sz="3200" dirty="0">
                <a:ln>
                  <a:solidFill>
                    <a:schemeClr val="accent2"/>
                  </a:solidFill>
                </a:ln>
                <a:gradFill>
                  <a:gsLst>
                    <a:gs pos="0">
                      <a:srgbClr val="FE4444"/>
                    </a:gs>
                    <a:gs pos="100000">
                      <a:srgbClr val="832B2B"/>
                    </a:gs>
                  </a:gsLst>
                  <a:lin scaled="0"/>
                </a:gra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br>
              <a:rPr lang="pl-PL" altLang="en-US" sz="2000" dirty="0">
                <a:ln>
                  <a:solidFill>
                    <a:schemeClr val="accent2"/>
                  </a:solidFill>
                </a:ln>
                <a:gradFill>
                  <a:gsLst>
                    <a:gs pos="0">
                      <a:srgbClr val="FE4444"/>
                    </a:gs>
                    <a:gs pos="100000">
                      <a:srgbClr val="832B2B"/>
                    </a:gs>
                  </a:gsLst>
                  <a:lin scaled="0"/>
                </a:gra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r>
              <a:rPr lang="pl-PL" altLang="en-US" sz="3200" dirty="0">
                <a:ln>
                  <a:solidFill>
                    <a:schemeClr val="accent2"/>
                  </a:solidFill>
                </a:ln>
                <a:gradFill>
                  <a:gsLst>
                    <a:gs pos="0">
                      <a:srgbClr val="FE4444"/>
                    </a:gs>
                    <a:gs pos="100000">
                      <a:srgbClr val="832B2B"/>
                    </a:gs>
                  </a:gsLst>
                  <a:lin scaled="0"/>
                </a:gra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POWAGA, BYSTRY UMYSŁ, LOGIKA, ROZSĄDEK, DAR PRZEMAWIANIA</a:t>
            </a:r>
            <a:br>
              <a:rPr lang="pl-PL" altLang="en-US" sz="3200" dirty="0">
                <a:ln>
                  <a:solidFill>
                    <a:schemeClr val="accent2"/>
                  </a:solidFill>
                </a:ln>
                <a:gradFill>
                  <a:gsLst>
                    <a:gs pos="0">
                      <a:srgbClr val="FE4444"/>
                    </a:gs>
                    <a:gs pos="100000">
                      <a:srgbClr val="832B2B"/>
                    </a:gs>
                  </a:gsLst>
                  <a:lin scaled="0"/>
                </a:gra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endParaRPr lang="pl-PL" altLang="en-US" sz="1110" dirty="0">
              <a:ln>
                <a:solidFill>
                  <a:schemeClr val="accent2"/>
                </a:solidFill>
              </a:ln>
              <a:gradFill>
                <a:gsLst>
                  <a:gs pos="0">
                    <a:srgbClr val="FE4444"/>
                  </a:gs>
                  <a:gs pos="100000">
                    <a:srgbClr val="832B2B"/>
                  </a:gs>
                </a:gsLst>
                <a:lin scaled="0"/>
              </a:gra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onstantia" panose="02030602050306030303" charset="0"/>
              <a:cs typeface="Constantia" panose="02030602050306030303" charset="0"/>
              <a:sym typeface="+mn-ea"/>
            </a:endParaRPr>
          </a:p>
        </p:txBody>
      </p:sp>
      <p:pic>
        <p:nvPicPr>
          <p:cNvPr id="7" name="Obraz 6" descr="Logo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524000" y="909320"/>
            <a:ext cx="1151255" cy="1153795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0000">
              <a:schemeClr val="accent1">
                <a:lumMod val="5000"/>
                <a:lumOff val="95000"/>
              </a:schemeClr>
            </a:gs>
            <a:gs pos="74000">
              <a:srgbClr val="FF0000"/>
            </a:gs>
            <a:gs pos="83000">
              <a:schemeClr val="accent2"/>
            </a:gs>
            <a:gs pos="100000">
              <a:srgbClr val="DF1F5E"/>
            </a:gs>
          </a:gsLst>
          <a:path path="rect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909320"/>
            <a:ext cx="9144000" cy="5015865"/>
          </a:xfrm>
          <a:solidFill>
            <a:schemeClr val="bg1">
              <a:alpha val="50000"/>
            </a:schemeClr>
          </a:solidFill>
        </p:spPr>
        <p:txBody>
          <a:bodyPr>
            <a:normAutofit/>
          </a:bodyPr>
          <a:lstStyle/>
          <a:p>
            <a:r>
              <a:rPr lang="pl-PL" altLang="en-US" dirty="0">
                <a:ln>
                  <a:solidFill>
                    <a:schemeClr val="accent2"/>
                  </a:solidFill>
                </a:ln>
                <a:gradFill>
                  <a:gsLst>
                    <a:gs pos="0">
                      <a:srgbClr val="FE4444"/>
                    </a:gs>
                    <a:gs pos="100000">
                      <a:srgbClr val="832B2B"/>
                    </a:gs>
                  </a:gsLst>
                  <a:lin scaled="0"/>
                </a:gra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STOPIEŃ: 13</a:t>
            </a:r>
            <a:br>
              <a:rPr lang="pl-PL" altLang="en-US" dirty="0">
                <a:ln>
                  <a:solidFill>
                    <a:schemeClr val="accent2"/>
                  </a:solidFill>
                </a:ln>
                <a:gradFill>
                  <a:gsLst>
                    <a:gs pos="0">
                      <a:srgbClr val="FE4444"/>
                    </a:gs>
                    <a:gs pos="100000">
                      <a:srgbClr val="832B2B"/>
                    </a:gs>
                  </a:gsLst>
                  <a:lin scaled="0"/>
                </a:gra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br>
              <a:rPr lang="pl-PL" altLang="en-US" sz="1110" dirty="0">
                <a:ln>
                  <a:solidFill>
                    <a:schemeClr val="accent2"/>
                  </a:solidFill>
                </a:ln>
                <a:gradFill>
                  <a:gsLst>
                    <a:gs pos="0">
                      <a:srgbClr val="FE4444"/>
                    </a:gs>
                    <a:gs pos="100000">
                      <a:srgbClr val="832B2B"/>
                    </a:gs>
                  </a:gsLst>
                  <a:lin scaled="0"/>
                </a:gra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r>
              <a:rPr lang="pl-PL" altLang="en-US" sz="3200" dirty="0">
                <a:ln>
                  <a:solidFill>
                    <a:schemeClr val="accent2"/>
                  </a:solidFill>
                </a:ln>
                <a:gradFill>
                  <a:gsLst>
                    <a:gs pos="0">
                      <a:srgbClr val="FE4444"/>
                    </a:gs>
                    <a:gs pos="100000">
                      <a:srgbClr val="832B2B"/>
                    </a:gs>
                  </a:gsLst>
                  <a:lin scaled="0"/>
                </a:gra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MĄDROŚĆ, WIELU PROTEKTORÓW, SPEŁNIENIE MARZEŃ, REALIZACJA PLANÓW</a:t>
            </a:r>
            <a:br>
              <a:rPr lang="pl-PL" altLang="en-US" sz="3200" dirty="0">
                <a:ln>
                  <a:solidFill>
                    <a:schemeClr val="accent2"/>
                  </a:solidFill>
                </a:ln>
                <a:gradFill>
                  <a:gsLst>
                    <a:gs pos="0">
                      <a:srgbClr val="FE4444"/>
                    </a:gs>
                    <a:gs pos="100000">
                      <a:srgbClr val="832B2B"/>
                    </a:gs>
                  </a:gsLst>
                  <a:lin scaled="0"/>
                </a:gra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br>
              <a:rPr lang="pl-PL" altLang="en-US" sz="2220" dirty="0">
                <a:ln>
                  <a:solidFill>
                    <a:schemeClr val="accent2"/>
                  </a:solidFill>
                </a:ln>
                <a:gradFill>
                  <a:gsLst>
                    <a:gs pos="0">
                      <a:srgbClr val="FE4444"/>
                    </a:gs>
                    <a:gs pos="100000">
                      <a:srgbClr val="832B2B"/>
                    </a:gs>
                  </a:gsLst>
                  <a:lin scaled="0"/>
                </a:gra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r>
              <a:rPr lang="pl-PL" altLang="en-US" sz="4445" dirty="0">
                <a:ln>
                  <a:solidFill>
                    <a:schemeClr val="accent2"/>
                  </a:solidFill>
                </a:ln>
                <a:gradFill>
                  <a:gsLst>
                    <a:gs pos="0">
                      <a:srgbClr val="FE4444"/>
                    </a:gs>
                    <a:gs pos="100000">
                      <a:srgbClr val="832B2B"/>
                    </a:gs>
                  </a:gsLst>
                  <a:lin scaled="0"/>
                </a:gra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NEGATYWNE ASPEKTY </a:t>
            </a:r>
            <a:r>
              <a:rPr lang="pl-PL" altLang="en-US" sz="2220" dirty="0">
                <a:ln>
                  <a:solidFill>
                    <a:schemeClr val="accent2"/>
                  </a:solidFill>
                </a:ln>
                <a:gradFill>
                  <a:gsLst>
                    <a:gs pos="0">
                      <a:srgbClr val="FE4444"/>
                    </a:gs>
                    <a:gs pos="100000">
                      <a:srgbClr val="832B2B"/>
                    </a:gs>
                  </a:gsLst>
                  <a:lin scaled="0"/>
                </a:gra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PLANETY/ STOPNIA LUB JOWISZA:</a:t>
            </a:r>
            <a:br>
              <a:rPr lang="pl-PL" altLang="en-US" sz="2220" dirty="0">
                <a:ln>
                  <a:solidFill>
                    <a:schemeClr val="accent2"/>
                  </a:solidFill>
                </a:ln>
                <a:gradFill>
                  <a:gsLst>
                    <a:gs pos="0">
                      <a:srgbClr val="FE4444"/>
                    </a:gs>
                    <a:gs pos="100000">
                      <a:srgbClr val="832B2B"/>
                    </a:gs>
                  </a:gsLst>
                  <a:lin scaled="0"/>
                </a:gra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br>
              <a:rPr lang="pl-PL" altLang="en-US" sz="2000" dirty="0">
                <a:ln>
                  <a:solidFill>
                    <a:schemeClr val="accent2"/>
                  </a:solidFill>
                </a:ln>
                <a:gradFill>
                  <a:gsLst>
                    <a:gs pos="0">
                      <a:srgbClr val="FE4444"/>
                    </a:gs>
                    <a:gs pos="100000">
                      <a:srgbClr val="832B2B"/>
                    </a:gs>
                  </a:gsLst>
                  <a:lin scaled="0"/>
                </a:gra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r>
              <a:rPr lang="pl-PL" altLang="en-US" sz="3200" dirty="0">
                <a:ln>
                  <a:solidFill>
                    <a:schemeClr val="accent2"/>
                  </a:solidFill>
                </a:ln>
                <a:gradFill>
                  <a:gsLst>
                    <a:gs pos="0">
                      <a:srgbClr val="FE4444"/>
                    </a:gs>
                    <a:gs pos="100000">
                      <a:srgbClr val="832B2B"/>
                    </a:gs>
                  </a:gsLst>
                  <a:lin scaled="0"/>
                </a:gra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BEZWOLNOŚĆ, CZĘSTE PRZEPROWADZKI I ZMIANY PRACY </a:t>
            </a:r>
            <a:endParaRPr lang="pl-PL" altLang="en-US" sz="2220" dirty="0">
              <a:ln>
                <a:solidFill>
                  <a:schemeClr val="accent2"/>
                </a:solidFill>
              </a:ln>
              <a:gradFill>
                <a:gsLst>
                  <a:gs pos="0">
                    <a:srgbClr val="FE4444"/>
                  </a:gs>
                  <a:gs pos="100000">
                    <a:srgbClr val="832B2B"/>
                  </a:gs>
                </a:gsLst>
                <a:lin scaled="0"/>
              </a:gra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onstantia" panose="02030602050306030303" charset="0"/>
              <a:cs typeface="Constantia" panose="02030602050306030303" charset="0"/>
              <a:sym typeface="+mn-ea"/>
            </a:endParaRPr>
          </a:p>
        </p:txBody>
      </p:sp>
      <p:pic>
        <p:nvPicPr>
          <p:cNvPr id="7" name="Obraz 6" descr="Logo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524000" y="909320"/>
            <a:ext cx="1151255" cy="1153795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0000">
              <a:schemeClr val="accent1">
                <a:lumMod val="5000"/>
                <a:lumOff val="95000"/>
              </a:schemeClr>
            </a:gs>
            <a:gs pos="74000">
              <a:srgbClr val="FF0000"/>
            </a:gs>
            <a:gs pos="83000">
              <a:schemeClr val="accent2"/>
            </a:gs>
            <a:gs pos="100000">
              <a:srgbClr val="DF1F5E"/>
            </a:gs>
          </a:gsLst>
          <a:path path="rect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909320"/>
            <a:ext cx="9144000" cy="5015865"/>
          </a:xfrm>
          <a:solidFill>
            <a:schemeClr val="bg1">
              <a:alpha val="50000"/>
            </a:schemeClr>
          </a:solidFill>
        </p:spPr>
        <p:txBody>
          <a:bodyPr>
            <a:normAutofit fontScale="90000"/>
          </a:bodyPr>
          <a:lstStyle/>
          <a:p>
            <a:r>
              <a:rPr lang="pl-PL" altLang="en-US" dirty="0">
                <a:ln>
                  <a:solidFill>
                    <a:schemeClr val="accent2"/>
                  </a:solidFill>
                </a:ln>
                <a:gradFill>
                  <a:gsLst>
                    <a:gs pos="0">
                      <a:srgbClr val="FE4444"/>
                    </a:gs>
                    <a:gs pos="100000">
                      <a:srgbClr val="832B2B"/>
                    </a:gs>
                  </a:gsLst>
                  <a:lin scaled="0"/>
                </a:gra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STOPIEŃ: 14</a:t>
            </a:r>
            <a:br>
              <a:rPr lang="pl-PL" altLang="en-US" dirty="0">
                <a:ln>
                  <a:solidFill>
                    <a:schemeClr val="accent2"/>
                  </a:solidFill>
                </a:ln>
                <a:gradFill>
                  <a:gsLst>
                    <a:gs pos="0">
                      <a:srgbClr val="FE4444"/>
                    </a:gs>
                    <a:gs pos="100000">
                      <a:srgbClr val="832B2B"/>
                    </a:gs>
                  </a:gsLst>
                  <a:lin scaled="0"/>
                </a:gra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br>
              <a:rPr lang="pl-PL" altLang="en-US" sz="1110" dirty="0">
                <a:ln>
                  <a:solidFill>
                    <a:schemeClr val="accent2"/>
                  </a:solidFill>
                </a:ln>
                <a:gradFill>
                  <a:gsLst>
                    <a:gs pos="0">
                      <a:srgbClr val="FE4444"/>
                    </a:gs>
                    <a:gs pos="100000">
                      <a:srgbClr val="832B2B"/>
                    </a:gs>
                  </a:gsLst>
                  <a:lin scaled="0"/>
                </a:gra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r>
              <a:rPr lang="pl-PL" altLang="en-US" sz="3200" dirty="0">
                <a:ln>
                  <a:solidFill>
                    <a:schemeClr val="accent2"/>
                  </a:solidFill>
                </a:ln>
                <a:gradFill>
                  <a:gsLst>
                    <a:gs pos="0">
                      <a:srgbClr val="FE4444"/>
                    </a:gs>
                    <a:gs pos="100000">
                      <a:srgbClr val="832B2B"/>
                    </a:gs>
                  </a:gsLst>
                  <a:lin scaled="0"/>
                </a:gra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UCZCIWOŚĆ, SPRYT, DYPLOMACJA, SILNA WOLA, ENERGIA, AMBICJA, WYTRWAŁOŚĆ; PRESTIŻ I ZAMOŻNOŚĆ; PRACA ZWIĄZANA Z NAUKĄ, SZTUKĄ, HISTORIĄ I KULTURĄ.</a:t>
            </a:r>
            <a:br>
              <a:rPr lang="pl-PL" altLang="en-US" sz="3200" dirty="0">
                <a:ln>
                  <a:solidFill>
                    <a:schemeClr val="accent2"/>
                  </a:solidFill>
                </a:ln>
                <a:gradFill>
                  <a:gsLst>
                    <a:gs pos="0">
                      <a:srgbClr val="FE4444"/>
                    </a:gs>
                    <a:gs pos="100000">
                      <a:srgbClr val="832B2B"/>
                    </a:gs>
                  </a:gsLst>
                  <a:lin scaled="0"/>
                </a:gra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br>
              <a:rPr lang="pl-PL" altLang="en-US" sz="2220" dirty="0">
                <a:ln>
                  <a:solidFill>
                    <a:schemeClr val="accent2"/>
                  </a:solidFill>
                </a:ln>
                <a:gradFill>
                  <a:gsLst>
                    <a:gs pos="0">
                      <a:srgbClr val="FE4444"/>
                    </a:gs>
                    <a:gs pos="100000">
                      <a:srgbClr val="832B2B"/>
                    </a:gs>
                  </a:gsLst>
                  <a:lin scaled="0"/>
                </a:gra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r>
              <a:rPr lang="pl-PL" altLang="en-US" sz="4445" dirty="0">
                <a:ln>
                  <a:solidFill>
                    <a:schemeClr val="accent2"/>
                  </a:solidFill>
                </a:ln>
                <a:gradFill>
                  <a:gsLst>
                    <a:gs pos="0">
                      <a:srgbClr val="FE4444"/>
                    </a:gs>
                    <a:gs pos="100000">
                      <a:srgbClr val="832B2B"/>
                    </a:gs>
                  </a:gsLst>
                  <a:lin scaled="0"/>
                </a:gra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NEGATYWNE ASPEKTY </a:t>
            </a:r>
            <a:r>
              <a:rPr lang="pl-PL" altLang="en-US" sz="2220" dirty="0">
                <a:ln>
                  <a:solidFill>
                    <a:schemeClr val="accent2"/>
                  </a:solidFill>
                </a:ln>
                <a:gradFill>
                  <a:gsLst>
                    <a:gs pos="0">
                      <a:srgbClr val="FE4444"/>
                    </a:gs>
                    <a:gs pos="100000">
                      <a:srgbClr val="832B2B"/>
                    </a:gs>
                  </a:gsLst>
                  <a:lin scaled="0"/>
                </a:gra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PLANETY/ STOPNIA LUB MARSA:</a:t>
            </a:r>
            <a:br>
              <a:rPr lang="pl-PL" altLang="en-US" sz="2220" dirty="0">
                <a:ln>
                  <a:solidFill>
                    <a:schemeClr val="accent2"/>
                  </a:solidFill>
                </a:ln>
                <a:gradFill>
                  <a:gsLst>
                    <a:gs pos="0">
                      <a:srgbClr val="FE4444"/>
                    </a:gs>
                    <a:gs pos="100000">
                      <a:srgbClr val="832B2B"/>
                    </a:gs>
                  </a:gsLst>
                  <a:lin scaled="0"/>
                </a:gra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br>
              <a:rPr lang="pl-PL" altLang="en-US" sz="2000" dirty="0">
                <a:ln>
                  <a:solidFill>
                    <a:schemeClr val="accent2"/>
                  </a:solidFill>
                </a:ln>
                <a:gradFill>
                  <a:gsLst>
                    <a:gs pos="0">
                      <a:srgbClr val="FE4444"/>
                    </a:gs>
                    <a:gs pos="100000">
                      <a:srgbClr val="832B2B"/>
                    </a:gs>
                  </a:gsLst>
                  <a:lin scaled="0"/>
                </a:gra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</a:br>
            <a:r>
              <a:rPr lang="pl-PL" altLang="en-US" sz="3200" dirty="0">
                <a:ln>
                  <a:solidFill>
                    <a:schemeClr val="accent2"/>
                  </a:solidFill>
                </a:ln>
                <a:gradFill>
                  <a:gsLst>
                    <a:gs pos="0">
                      <a:srgbClr val="FE4444"/>
                    </a:gs>
                    <a:gs pos="100000">
                      <a:srgbClr val="832B2B"/>
                    </a:gs>
                  </a:gsLst>
                  <a:lin scaled="0"/>
                </a:gra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nstantia" panose="02030602050306030303" charset="0"/>
                <a:cs typeface="Constantia" panose="02030602050306030303" charset="0"/>
              </a:rPr>
              <a:t>NIEZDECYDOWANIE, PORYWCZOŚĆ, NAIWNOŚĆ, GROZI NIEBEZPIECZEŃSTWO ZWIĄZANE Z WODĄ </a:t>
            </a:r>
            <a:endParaRPr lang="pl-PL" altLang="en-US" sz="2220" dirty="0">
              <a:ln>
                <a:solidFill>
                  <a:schemeClr val="accent2"/>
                </a:solidFill>
              </a:ln>
              <a:gradFill>
                <a:gsLst>
                  <a:gs pos="0">
                    <a:srgbClr val="FE4444"/>
                  </a:gs>
                  <a:gs pos="100000">
                    <a:srgbClr val="832B2B"/>
                  </a:gs>
                </a:gsLst>
                <a:lin scaled="0"/>
              </a:gra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onstantia" panose="02030602050306030303" charset="0"/>
              <a:cs typeface="Constantia" panose="02030602050306030303" charset="0"/>
              <a:sym typeface="+mn-ea"/>
            </a:endParaRPr>
          </a:p>
        </p:txBody>
      </p:sp>
      <p:pic>
        <p:nvPicPr>
          <p:cNvPr id="7" name="Obraz 6" descr="Logo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524000" y="909320"/>
            <a:ext cx="1151255" cy="115379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959</Words>
  <Application>WPS Presentation</Application>
  <PresentationFormat>Widescreen</PresentationFormat>
  <Paragraphs>10</Paragraphs>
  <Slides>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14" baseType="lpstr">
      <vt:lpstr>Arial</vt:lpstr>
      <vt:lpstr>SimSun</vt:lpstr>
      <vt:lpstr>Wingdings</vt:lpstr>
      <vt:lpstr>Constantia</vt:lpstr>
      <vt:lpstr>Calibri Light</vt:lpstr>
      <vt:lpstr>Microsoft YaHei</vt:lpstr>
      <vt:lpstr>Arial Unicode MS</vt:lpstr>
      <vt:lpstr>Calibri</vt:lpstr>
      <vt:lpstr>Office Theme</vt:lpstr>
      <vt:lpstr>GWIAZDY STAŁE  ALPHERATZ, SIRRAH  POZYCJA: OK. 14°35’ BARAN, URODZENI 3.4 </vt:lpstr>
      <vt:lpstr>NATURA: WENUS + JOWISZ  HARMONIA, ŻYCZLIWOŚĆ, POPULARNOŚĆ  KONIUNKCJA ZE SŁOŃCEM:  SŁAWA, Z PRZYCZYN POZYTYWNYCH LUB NEGATYWNYCH - DZIEDZINĘ WSKAŻE DOM NATALNY ASPEKTU </vt:lpstr>
      <vt:lpstr>DEKANAT: II  SIŁA, WŁADZA, HOJNOŚĆ, DUMA, AMBICJA, KONSEKWENCJA, UCZCIWOŚĆ, DYPLOMACJA; EKSTRAWAGANCJA, IMPULSYWNOŚĆ, WYKORZYSTYWANIE INNYCH - DZIEDZINĘ WSKAŻE DOM NATALNY SŁOŃCA  TRZECIA PIĄTKA:  POWAGA, BYSTRY UMYSŁ, LOGIKA, ROZSĄDEK, DAR PRZEMAWIANIA </vt:lpstr>
      <vt:lpstr>STOPIEŃ: 13  MĄDROŚĆ, WIELU PROTEKTORÓW, SPEŁNINIE MARZEŃ, REALIZACJA PLANÓW  NEGATYWNE ASPEKTY PLANETY/ STOPNIA LUB JOWISZA:  BEZWOLNOŚĆ, CZĘSTE PRZEPROWADZKI I ZMIANY PRACY </vt:lpstr>
      <vt:lpstr>STOPIEŃ: 14  UCZCIWOŚĆ, SPRYT, DYPLOMACJA, SILNA WOLA, ENERGIA, AMBICJA, WYTRWAŁOŚĆ; PRESTIŻ I ZAMOŻNOŚĆ; PRACA ZWIĄZANA Z NAUKĄ, SZTUKĄ, HISTORIĄ I KULTURĄ.  NEGATYWNE ASPEKTY PLANETY/ STOPNIA LUB MARSA:  NIEZDECYDOWANIE, PORYWCZOŚĆ, NAIWNOŚĆ, GROZI NIEBEZPIECZEŃSTWO ZWIĄZANE Z WODĄ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GWIAZDY STAŁE DENEB KAITOS POZYCJA: OK. 1° BARAN</dc:title>
  <dc:creator/>
  <cp:lastModifiedBy>Anna - astroporada</cp:lastModifiedBy>
  <cp:revision>19</cp:revision>
  <dcterms:created xsi:type="dcterms:W3CDTF">2023-08-03T15:59:00Z</dcterms:created>
  <dcterms:modified xsi:type="dcterms:W3CDTF">2023-08-04T13:21:06Z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E3F2289969A84A34A0E0CE039069186E</vt:lpwstr>
  </property>
  <property fmtid="{D5CDD505-2E9C-101B-9397-08002B2CF9AE}" pid="3" name="KSOProductBuildVer">
    <vt:lpwstr>1045-11.2.0.11537</vt:lpwstr>
  </property>
</Properties>
</file>