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1F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rgbClr val="92D050"/>
            </a:gs>
            <a:gs pos="83000">
              <a:srgbClr val="DF1F5E"/>
            </a:gs>
            <a:gs pos="100000">
              <a:schemeClr val="accent2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bg1">
              <a:alpha val="50000"/>
            </a:schemeClr>
          </a:solidFill>
        </p:spPr>
        <p:txBody>
          <a:bodyPr>
            <a:normAutofit/>
          </a:bodyPr>
          <a:lstStyle/>
          <a:p>
            <a:r>
              <a:rPr lang="pl-PL" altLang="en-US" dirty="0">
                <a:ln>
                  <a:solidFill>
                    <a:srgbClr val="FF0000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GWIAZDY STAŁE</a:t>
            </a:r>
            <a:br>
              <a:rPr lang="pl-PL" altLang="en-US" dirty="0">
                <a:ln>
                  <a:solidFill>
                    <a:srgbClr val="FF0000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dirty="0">
                <a:ln>
                  <a:solidFill>
                    <a:srgbClr val="FF0000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8000">
                <a:ln>
                  <a:solidFill>
                    <a:srgbClr val="FF0000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ALMACH</a:t>
            </a:r>
            <a:br>
              <a:rPr lang="pl-PL" altLang="en-US">
                <a:ln>
                  <a:solidFill>
                    <a:srgbClr val="FF0000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</a:br>
            <a:br>
              <a:rPr lang="pl-PL" altLang="en-US" sz="5555">
                <a:ln>
                  <a:solidFill>
                    <a:srgbClr val="FF0000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500">
                <a:ln>
                  <a:solidFill>
                    <a:srgbClr val="FF0000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POZYCJA: </a:t>
            </a:r>
            <a:r>
              <a:rPr lang="pl-PL" altLang="en-US" sz="2800">
                <a:ln>
                  <a:solidFill>
                    <a:srgbClr val="FF0000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OK</a:t>
            </a:r>
            <a:r>
              <a:rPr lang="pl-PL" altLang="en-US" sz="4400">
                <a:ln>
                  <a:solidFill>
                    <a:srgbClr val="FF0000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. 14°35’ BYK, </a:t>
            </a:r>
            <a:r>
              <a:rPr lang="pl-PL" altLang="en-US" sz="2800">
                <a:ln>
                  <a:solidFill>
                    <a:srgbClr val="FF0000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URODZENI 3-5.5</a:t>
            </a:r>
            <a:br>
              <a:rPr lang="pl-PL" altLang="en-US" sz="280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</a:br>
            <a:endParaRPr lang="pl-PL" altLang="en-US" sz="2800" dirty="0">
              <a:ln>
                <a:solidFill>
                  <a:schemeClr val="tx1"/>
                </a:solidFill>
              </a:ln>
              <a:solidFill>
                <a:srgbClr val="92D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cxnSp>
        <p:nvCxnSpPr>
          <p:cNvPr id="5" name="Łącznik prosty 4"/>
          <p:cNvCxnSpPr/>
          <p:nvPr/>
        </p:nvCxnSpPr>
        <p:spPr>
          <a:xfrm>
            <a:off x="2150745" y="2588895"/>
            <a:ext cx="789051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Łącznik prosty 5"/>
          <p:cNvCxnSpPr/>
          <p:nvPr/>
        </p:nvCxnSpPr>
        <p:spPr>
          <a:xfrm>
            <a:off x="2150745" y="4712970"/>
            <a:ext cx="789051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04975" y="1109345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rgbClr val="92D050"/>
            </a:gs>
            <a:gs pos="83000">
              <a:srgbClr val="DF1F5E"/>
            </a:gs>
            <a:gs pos="100000">
              <a:schemeClr val="accent2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bg1">
              <a:alpha val="50000"/>
            </a:schemeClr>
          </a:solidFill>
        </p:spPr>
        <p:txBody>
          <a:bodyPr>
            <a:normAutofit/>
          </a:bodyPr>
          <a:lstStyle/>
          <a:p>
            <a:r>
              <a:rPr lang="pl-PL" altLang="en-US" sz="4445" dirty="0">
                <a:ln>
                  <a:solidFill>
                    <a:srgbClr val="FF0000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NATURA: WENUS/MARS + JOWISZ</a:t>
            </a:r>
            <a:br>
              <a:rPr lang="pl-PL" altLang="en-US" sz="4445" dirty="0">
                <a:ln>
                  <a:solidFill>
                    <a:srgbClr val="FF0000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rgbClr val="FF0000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2780" dirty="0">
                <a:ln>
                  <a:solidFill>
                    <a:srgbClr val="FF0000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DWIE GWIAZDY OBRACAJĄ SIĘ WOKÓŁ WSPÓLNEGO CENTRUM - RAZ NATURA MARSA, RAZ WENUS; RADOŚĆ ŻYCIA, DYNAMIZM, POZYTYWNE ZMIANY, MIŁOŚĆ DO SZTUKI</a:t>
            </a:r>
            <a:br>
              <a:rPr lang="pl-PL" altLang="en-US" sz="2780" dirty="0">
                <a:ln>
                  <a:solidFill>
                    <a:srgbClr val="FF0000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220" dirty="0">
                <a:ln>
                  <a:solidFill>
                    <a:srgbClr val="FF0000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890" dirty="0">
                <a:ln>
                  <a:solidFill>
                    <a:srgbClr val="FF0000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KONIUNKCJA ZE SŁOŃCEM:</a:t>
            </a:r>
            <a:br>
              <a:rPr lang="pl-PL" altLang="en-US" sz="3200" dirty="0">
                <a:ln>
                  <a:solidFill>
                    <a:srgbClr val="FF0000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rgbClr val="FF0000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2780" dirty="0">
                <a:ln>
                  <a:solidFill>
                    <a:srgbClr val="FF0000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OSOBOWOŚĆ ZABARWIONA POZYTYWNIE, WIĘCEJ WITALNOŚCI I SZCZĘŚCIA, POPULARNOŚĆ, TALENT ARTYSTYCZNY</a:t>
            </a:r>
            <a:br>
              <a:rPr lang="pl-PL" altLang="en-US" sz="278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endParaRPr lang="pl-PL" altLang="en-US" sz="1110" dirty="0">
              <a:ln>
                <a:solidFill>
                  <a:schemeClr val="tx1"/>
                </a:solidFill>
              </a:ln>
              <a:solidFill>
                <a:srgbClr val="92D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08660" y="131445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rgbClr val="92D050"/>
            </a:gs>
            <a:gs pos="83000">
              <a:srgbClr val="DF1F5E"/>
            </a:gs>
            <a:gs pos="100000">
              <a:schemeClr val="accent2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bg1">
              <a:alpha val="50000"/>
            </a:schemeClr>
          </a:solidFill>
        </p:spPr>
        <p:txBody>
          <a:bodyPr>
            <a:normAutofit/>
          </a:bodyPr>
          <a:lstStyle/>
          <a:p>
            <a:r>
              <a:rPr lang="pl-PL" altLang="en-US" dirty="0">
                <a:ln>
                  <a:solidFill>
                    <a:srgbClr val="FF0000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DEKANAT: II</a:t>
            </a:r>
            <a:br>
              <a:rPr lang="pl-PL" altLang="en-US" dirty="0">
                <a:ln>
                  <a:solidFill>
                    <a:srgbClr val="FF0000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rgbClr val="FF0000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200" dirty="0">
                <a:ln>
                  <a:solidFill>
                    <a:srgbClr val="FF0000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SZLACHETNOŚĆ, DOBRE SERCE, DAR KRASOMÓWCZY; BARDZO PRAWDOPODOBNY SUKCES W DRUGIEJ POŁOWIE ŻYCIA </a:t>
            </a:r>
            <a:r>
              <a:rPr lang="pl-PL" altLang="en-US" sz="2220" dirty="0">
                <a:ln>
                  <a:solidFill>
                    <a:srgbClr val="FF0000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- DZIEDZINĘ WSKAŻE DOM NATALNY CHIRONA</a:t>
            </a:r>
            <a:br>
              <a:rPr lang="pl-PL" altLang="en-US" sz="3200" dirty="0">
                <a:ln>
                  <a:solidFill>
                    <a:srgbClr val="FF0000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220" dirty="0">
                <a:ln>
                  <a:solidFill>
                    <a:srgbClr val="FF0000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4445" dirty="0">
                <a:ln>
                  <a:solidFill>
                    <a:srgbClr val="FF0000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TRZECIA PIĄTKA:</a:t>
            </a:r>
            <a:br>
              <a:rPr lang="pl-PL" altLang="en-US" sz="3200" dirty="0">
                <a:ln>
                  <a:solidFill>
                    <a:srgbClr val="FF0000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rgbClr val="FF0000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200" dirty="0">
                <a:ln>
                  <a:solidFill>
                    <a:srgbClr val="FF0000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DOBROĆ, UCZCIWOŚĆ, RZETELNOŚĆ; APATIA I LENISTWO</a:t>
            </a:r>
            <a:endParaRPr lang="pl-PL" altLang="en-US" sz="3200" dirty="0">
              <a:ln>
                <a:solidFill>
                  <a:srgbClr val="FF0000"/>
                </a:solidFill>
              </a:ln>
              <a:solidFill>
                <a:srgbClr val="92D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4000" y="909320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rgbClr val="92D050"/>
            </a:gs>
            <a:gs pos="83000">
              <a:srgbClr val="DF1F5E"/>
            </a:gs>
            <a:gs pos="100000">
              <a:schemeClr val="accent2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bg1">
              <a:alpha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l-PL" altLang="en-US" sz="5000" dirty="0">
                <a:ln>
                  <a:solidFill>
                    <a:srgbClr val="FF0000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STOPIEŃ: 13</a:t>
            </a:r>
            <a:br>
              <a:rPr lang="pl-PL" altLang="en-US" dirty="0">
                <a:ln>
                  <a:solidFill>
                    <a:srgbClr val="FF0000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1110" dirty="0">
                <a:ln>
                  <a:solidFill>
                    <a:srgbClr val="FF0000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2780" dirty="0">
                <a:ln>
                  <a:solidFill>
                    <a:srgbClr val="FF0000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KONSEKWENCJA, UCZCIWOŚĆ, SKROMNOŚĆ, SZLACHETNOŚĆ, NIEZALEŻNOŚĆ; ZAINTERESOWANIE TAJEMNICAMI, SPRAWAMI DZIWNYMI; DOBROWOLNA IZOLACJA; OWOCE PRACY POD KONIEC ŻYCIA</a:t>
            </a:r>
            <a:br>
              <a:rPr lang="pl-PL" altLang="en-US" sz="2780" dirty="0">
                <a:ln>
                  <a:solidFill>
                    <a:srgbClr val="FF0000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220" dirty="0">
                <a:ln>
                  <a:solidFill>
                    <a:srgbClr val="FF0000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4445" dirty="0">
                <a:ln>
                  <a:solidFill>
                    <a:srgbClr val="FF0000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NEGATYWNE ASPEKTY </a:t>
            </a:r>
            <a:r>
              <a:rPr lang="pl-PL" altLang="en-US" sz="2220" dirty="0">
                <a:ln>
                  <a:solidFill>
                    <a:srgbClr val="FF0000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PLANETY/ STOPNIA LUB SŁOŃCA:</a:t>
            </a:r>
            <a:br>
              <a:rPr lang="pl-PL" altLang="en-US" sz="2220" dirty="0">
                <a:ln>
                  <a:solidFill>
                    <a:srgbClr val="FF0000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rgbClr val="FF0000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2780" dirty="0">
                <a:ln>
                  <a:solidFill>
                    <a:srgbClr val="FF0000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CHOROBLIWY STOSUNEK DO SPRAWIEDLIWOŚCI, SAMOWOLNE I BEZLITOSNE TĘPIENIE PRZESTĘPCÓW; PROCESY SĄDOWE; KILKA MAŁŻEŃSTW</a:t>
            </a:r>
            <a:br>
              <a:rPr lang="pl-PL" altLang="en-US" sz="2780" dirty="0">
                <a:ln>
                  <a:solidFill>
                    <a:srgbClr val="FF0000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endParaRPr lang="pl-PL" altLang="en-US" sz="1110" dirty="0">
              <a:ln>
                <a:solidFill>
                  <a:srgbClr val="FF0000"/>
                </a:solidFill>
              </a:ln>
              <a:solidFill>
                <a:srgbClr val="92D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4000" y="909320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rgbClr val="92D050"/>
            </a:gs>
            <a:gs pos="83000">
              <a:srgbClr val="DF1F5E"/>
            </a:gs>
            <a:gs pos="100000">
              <a:schemeClr val="accent2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bg1">
              <a:alpha val="50000"/>
            </a:schemeClr>
          </a:solidFill>
        </p:spPr>
        <p:txBody>
          <a:bodyPr>
            <a:normAutofit/>
          </a:bodyPr>
          <a:lstStyle/>
          <a:p>
            <a:r>
              <a:rPr lang="pl-PL" altLang="en-US" sz="5000" dirty="0">
                <a:ln>
                  <a:solidFill>
                    <a:srgbClr val="FF0000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STOPIEŃ: 14</a:t>
            </a:r>
            <a:br>
              <a:rPr lang="pl-PL" altLang="en-US" sz="5000" dirty="0">
                <a:ln>
                  <a:solidFill>
                    <a:srgbClr val="FF0000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1110" dirty="0">
                <a:ln>
                  <a:solidFill>
                    <a:srgbClr val="FF0000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2780" dirty="0">
                <a:ln>
                  <a:solidFill>
                    <a:srgbClr val="FF0000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POWODZENIE, PRZEWAGA ROZUMU NAD INSTYNKTEM, ŁATWOŚĆ NAWIĄZYWANIA KONTAKTÓW I ZDOBYWANIA ZAUFANIA</a:t>
            </a:r>
            <a:br>
              <a:rPr lang="pl-PL" altLang="en-US" sz="3200" dirty="0">
                <a:ln>
                  <a:solidFill>
                    <a:srgbClr val="FF0000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220" dirty="0">
                <a:ln>
                  <a:solidFill>
                    <a:srgbClr val="FF0000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 dirty="0">
                <a:ln>
                  <a:solidFill>
                    <a:srgbClr val="FF0000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NEGATYWNE ASPEKTY </a:t>
            </a:r>
            <a:r>
              <a:rPr lang="pl-PL" altLang="en-US" sz="2220" dirty="0">
                <a:ln>
                  <a:solidFill>
                    <a:srgbClr val="FF0000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PLANETY/ STOPNIA LUB CERES:</a:t>
            </a:r>
            <a:br>
              <a:rPr lang="pl-PL" altLang="en-US" sz="2220" dirty="0">
                <a:ln>
                  <a:solidFill>
                    <a:srgbClr val="FF0000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rgbClr val="FF0000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2780" dirty="0">
                <a:ln>
                  <a:solidFill>
                    <a:srgbClr val="FF0000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WALKA O PRZETRWANIE, PRZEZ WŁASNE, DZIWNE CECHY CHARAKTERU; ZRYWANIE WSZELKICH ZWIĄZKÓW </a:t>
            </a:r>
            <a:br>
              <a:rPr lang="pl-PL" altLang="en-US" sz="278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endParaRPr lang="pl-PL" altLang="en-US" sz="1110" dirty="0">
              <a:ln>
                <a:solidFill>
                  <a:schemeClr val="tx1"/>
                </a:solidFill>
              </a:ln>
              <a:solidFill>
                <a:srgbClr val="92D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4000" y="909320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1155</Words>
  <Application>WPS Presentation</Application>
  <PresentationFormat>Widescreen</PresentationFormat>
  <Paragraphs>10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4" baseType="lpstr">
      <vt:lpstr>Arial</vt:lpstr>
      <vt:lpstr>SimSun</vt:lpstr>
      <vt:lpstr>Wingdings</vt:lpstr>
      <vt:lpstr>Constantia</vt:lpstr>
      <vt:lpstr>Calibri Light</vt:lpstr>
      <vt:lpstr>Microsoft YaHei</vt:lpstr>
      <vt:lpstr>Arial Unicode MS</vt:lpstr>
      <vt:lpstr>Calibri</vt:lpstr>
      <vt:lpstr>Office Theme</vt:lpstr>
      <vt:lpstr>GWIAZDY STAŁE  ALMACH  POZYCJA: OK. 14°35’ BYK, URODZENI 3-5.5 </vt:lpstr>
      <vt:lpstr>NATURA: WENUS/MARS + JOWISZ  DWIE GWIAZDU OBRACAJĄ SIĘ WOKÓŁ WSPÓLNEGO CENTRUM - RAZ NATURA MARSA, RAZ WENUS; RADOŚĆ ŻYCIA, DYNAMIZM, POZYTYWNE ZMIANY, MIŁOŚĆ DO SZTUKI  KONIUNKCJA ZE SŁOŃCEM:  OSOBOWOŚĆ ZABARWIONA POZYTYWNIE, WIĘCEJ WITALNOŚCI I SZCZĘŚCIA, POPULARNOŚĆ, TALENT ARTYSTYCZNY </vt:lpstr>
      <vt:lpstr>DEKANAT: II  SZLACHETNOŚĆ, DOBRE SERCE, DAR KRASOMÓWCZY; BARDZO PRAWDOPODOBNY SUKCES W DRUGIEJ POŁOWIE ŻYCIA - DZIEDZINĘ WSKAŻE DOM NATALNY CHIRONA  TRZECIA PIĄTKA:  DOBROŚĆ, UCZCIWOŚĆ, RZETELNOŚĆ; APATIA I LENISTWO</vt:lpstr>
      <vt:lpstr>STOPIEŃ: 13  KONSEKWENCJA, UCZCIWOŚĆ, SKROMNOŚĆ, SZLACHETNOŚĆ, NIZALEŻNOŚĆ; ZAINTERESOWANIE TAJEMNICAMI, PRAWAMI DZIWNYMI; DOBROWOLNA IZOLACJA; OWOCE PRACY POD KONIEC ŻYCIA  NEGATYWNE ASPEKTY PLANETY/ STOPNIA LUB SŁOŃCA:  CHORBLIWY STOSUNEK DO SPRAWIEDLIWOŚCI, SAMOWOLNE I BEZLITOSNE TĘPIENIE PRZESTĘPCÓW; PROCESY SĄDOWE; KILKA MAŁŻEŃSTW </vt:lpstr>
      <vt:lpstr>STOPIEŃ: 14  POWODZENIE, PRZEWAGA ROZUMU NAD INSTYNKTEM, ŁATWOŚĆ NAWIĄZYWANIA KONTAKTÓW I ZDOBYWANIA ZAUFANIA  NEGATYWNE ASPEKTY PLANETY/ STOPNIA LUB CERES:  WALKA O PRZETRWANIE, PRZEZ WŁASNE, DZIWNE CECHY CHARAKTERU; ZRYWANIE WSZELKICH ZWIĄZKÓW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GWIAZDY STAŁE DENEB KAITOS POZYCJA: OK. 1° BARAN</dc:title>
  <dc:creator/>
  <cp:lastModifiedBy>Anna - astroporada</cp:lastModifiedBy>
  <cp:revision>51</cp:revision>
  <dcterms:created xsi:type="dcterms:W3CDTF">2023-08-03T15:59:00Z</dcterms:created>
  <dcterms:modified xsi:type="dcterms:W3CDTF">2023-08-16T12:02:50Z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92F50D60FE2542D385BEA37FE7174907</vt:lpwstr>
  </property>
  <property fmtid="{D5CDD505-2E9C-101B-9397-08002B2CF9AE}" pid="3" name="KSOProductBuildVer">
    <vt:lpwstr>1045-11.2.0.11537</vt:lpwstr>
  </property>
</Properties>
</file>