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0" r:id="rId3"/>
    <p:sldId id="281" r:id="rId5"/>
    <p:sldId id="282" r:id="rId6"/>
    <p:sldId id="283" r:id="rId7"/>
    <p:sldId id="284" r:id="rId8"/>
    <p:sldId id="285" r:id="rId9"/>
    <p:sldId id="286" r:id="rId10"/>
    <p:sldId id="28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AB6B1"/>
    <a:srgbClr val="E1EE10"/>
    <a:srgbClr val="D2F608"/>
    <a:srgbClr val="B60A9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53" d="100"/>
          <a:sy n="53" d="100"/>
        </p:scale>
        <p:origin x="18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4" Type="http://schemas.openxmlformats.org/officeDocument/2006/relationships/tableStyles" Target="tableStyles.xml"/><Relationship Id="rId13" Type="http://schemas.openxmlformats.org/officeDocument/2006/relationships/viewProps" Target="viewProps.xml"/><Relationship Id="rId12" Type="http://schemas.openxmlformats.org/officeDocument/2006/relationships/presProps" Target="presProps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FD42F7-718C-4B98-AAEC-167E6DDD60A7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B2AA4F-B828-4D7C-AFD3-893933DAFCB4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Symbol zastępczy obrazu slajdu 1"/>
          <p:cNvSpPr/>
          <p:nvPr>
            <p:ph type="sldImg" idx="2"/>
          </p:nvPr>
        </p:nvSpPr>
        <p:spPr/>
      </p:sp>
      <p:sp>
        <p:nvSpPr>
          <p:cNvPr id="3" name="Symbol zastępczy tekstu 2"/>
          <p:cNvSpPr/>
          <p:nvPr>
            <p:ph type="body" idx="3"/>
          </p:nvPr>
        </p:nvSpPr>
        <p:spPr/>
        <p:txBody>
          <a:bodyPr/>
          <a:p>
            <a:endParaRPr lang="pl-PL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1C593-65D0-4073-BCC9-577B9352EA97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18960-8005-486C-9A75-10CB2AAC16F9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3.png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rgbClr val="3AB6B1"/>
            </a:gs>
            <a:gs pos="30000">
              <a:srgbClr val="3AB6B1"/>
            </a:gs>
            <a:gs pos="91000">
              <a:srgbClr val="3AB6B1"/>
            </a:gs>
            <a:gs pos="99000">
              <a:srgbClr val="C5CF25"/>
            </a:gs>
            <a:gs pos="18000">
              <a:srgbClr val="C5CF25"/>
            </a:gs>
            <a:gs pos="8000">
              <a:srgbClr val="3AB6B1"/>
            </a:gs>
            <a:gs pos="77000">
              <a:srgbClr val="C5CF25"/>
            </a:gs>
            <a:gs pos="46000">
              <a:srgbClr val="C5CF25"/>
            </a:gs>
            <a:gs pos="68000">
              <a:srgbClr val="3AB6B1"/>
            </a:gs>
            <a:gs pos="56000">
              <a:srgbClr val="3AB6B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Tranzyty Urana do Merkurego</a:t>
            </a:r>
            <a:br>
              <a:rPr lang="pl-PL" altLang="en-US" sz="2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44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Astrologiczna interpretacja pięciu głównych tranzytów Urana do Merkurego:</a:t>
            </a:r>
            <a:br>
              <a:rPr lang="pl-PL" altLang="en-US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89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Koniunkcja, Opozycja, Trygon, Kwadratura, Sekstyl</a:t>
            </a:r>
            <a:br>
              <a:rPr lang="pl-PL" altLang="en-US" sz="389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389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B6B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Uran</a:t>
            </a:r>
            <a:br>
              <a:rPr lang="pl-PL" altLang="en-US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Nagłe, niespodziewane, często gwałtowne i błyskawiczne wydarzenia, zarówno szczęśliwe, jak i katastrofalne, wypadki z ciężkimi uszkodzeniami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Duchowe przebudzenie, oświecenie, przewartościowanie własnych poglądów i celów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Rewolucje, zmiany, postęp, wynalazki, wolność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Nagły przypływ natchnienia twórczego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Im bardziej trzymamy się starego, tym trudniej przeżywamy te tranzyty</a:t>
            </a:r>
            <a:endParaRPr lang="pl-PL" altLang="en-US" sz="4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3AB6B1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  <p:pic>
        <p:nvPicPr>
          <p:cNvPr id="4" name="Obraz 3" descr="pngwing.com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3005" y="460375"/>
            <a:ext cx="2118995" cy="21189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EE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E1EE1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Merkury</a:t>
            </a:r>
            <a:br>
              <a:rPr lang="pl-PL" altLang="en-US" sz="9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E1EE1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222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E1EE1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E1EE1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Komunikacja jako forma łączenia: rozmowa, język, kontakty międzyludzkie, transport, krótkie podróże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E1EE1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E1EE1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Umiejętność logicznego myślenia i uczenia się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E1EE1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E1EE1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Intelekt, wnioskowanie, zrozumienie siebie, swoich odczuć i doznań, zdolność do ich opisania i wyrażenia siebie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E1EE1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E1EE1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Platforma łącząca świadomość z podświadomością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E1EE1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E1EE1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Dualizm, ciągły ruch, nerwowość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22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  <p:pic>
        <p:nvPicPr>
          <p:cNvPr id="4" name="Obraz 3" descr="pngwing.com (1)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10608945" y="657225"/>
            <a:ext cx="1513840" cy="151384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rgbClr val="3AB6B1"/>
            </a:gs>
            <a:gs pos="30000">
              <a:srgbClr val="3AB6B1"/>
            </a:gs>
            <a:gs pos="91000">
              <a:srgbClr val="3AB6B1"/>
            </a:gs>
            <a:gs pos="99000">
              <a:srgbClr val="C5CF25"/>
            </a:gs>
            <a:gs pos="18000">
              <a:srgbClr val="C5CF25"/>
            </a:gs>
            <a:gs pos="8000">
              <a:srgbClr val="3AB6B1"/>
            </a:gs>
            <a:gs pos="77000">
              <a:srgbClr val="C5CF25"/>
            </a:gs>
            <a:gs pos="46000">
              <a:srgbClr val="C5CF25"/>
            </a:gs>
            <a:gs pos="68000">
              <a:srgbClr val="3AB6B1"/>
            </a:gs>
            <a:gs pos="56000">
              <a:srgbClr val="3AB6B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Koniunkcja: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Nowe, radykalne pomysły, zmiana podejścia do wielu spraw - zależy od domu w kosmogramie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Zainteresowanie niezwykłymi naukami, wynalazczością, techniką, naukami ścisłymi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Pułapki: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Duża nerwowość, napięcie, niezrozumienie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Rozproszenie myśli, pośpiech, chaos, impulsywność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Wskazówki: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Elastyczne podejście do sytuacji zmniejszy stres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To czas na naukę - nie podejmuj ważnych decyzji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22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rgbClr val="3AB6B1"/>
            </a:gs>
            <a:gs pos="30000">
              <a:srgbClr val="3AB6B1"/>
            </a:gs>
            <a:gs pos="91000">
              <a:srgbClr val="3AB6B1"/>
            </a:gs>
            <a:gs pos="99000">
              <a:srgbClr val="C5CF25"/>
            </a:gs>
            <a:gs pos="18000">
              <a:srgbClr val="C5CF25"/>
            </a:gs>
            <a:gs pos="8000">
              <a:srgbClr val="3AB6B1"/>
            </a:gs>
            <a:gs pos="77000">
              <a:srgbClr val="C5CF25"/>
            </a:gs>
            <a:gs pos="46000">
              <a:srgbClr val="C5CF25"/>
            </a:gs>
            <a:gs pos="68000">
              <a:srgbClr val="3AB6B1"/>
            </a:gs>
            <a:gs pos="56000">
              <a:srgbClr val="3AB6B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Opozycja: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Wzrost tempa i napięcia, intensywna komunikacja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Nagłe wydarzenia, złe wiadomości, wypadki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Wymuszone zmiany stylu życia, poglądów lub inne - wskaże dom kosmogramu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Duża nerwowość, napięcie, chaos, impulsywność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Wskazówki: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Elastyczne podejście do sytuacji zmniejszy stres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To czas na gromadzenie doświadczeń - nie deklaruj wypełniania żadnych zobowiązań, nie zawieraj związków, ani nie podpisuj umów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Unikaj podróży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3335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rgbClr val="3AB6B1"/>
            </a:gs>
            <a:gs pos="30000">
              <a:srgbClr val="3AB6B1"/>
            </a:gs>
            <a:gs pos="91000">
              <a:srgbClr val="3AB6B1"/>
            </a:gs>
            <a:gs pos="99000">
              <a:srgbClr val="C5CF25"/>
            </a:gs>
            <a:gs pos="18000">
              <a:srgbClr val="C5CF25"/>
            </a:gs>
            <a:gs pos="8000">
              <a:srgbClr val="3AB6B1"/>
            </a:gs>
            <a:gs pos="77000">
              <a:srgbClr val="C5CF25"/>
            </a:gs>
            <a:gs pos="46000">
              <a:srgbClr val="C5CF25"/>
            </a:gs>
            <a:gs pos="68000">
              <a:srgbClr val="3AB6B1"/>
            </a:gs>
            <a:gs pos="56000">
              <a:srgbClr val="3AB6B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Trygon: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Wzrost tempa i emocji, intensywna komunikacja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Nagłe spotkania i nieoczekiwane możliwości</a:t>
            </a:r>
            <a:b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Otwartość na świat i ludzi, zupełnie inne podejście do spraw wskazanych przez domy obu planet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Duża ekscytacja i energia, niezwykła pomysłowość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Wskazówki: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To czas na gromadzenie doświadczeń i przeżyć, szansa na przełamanie rutyny i wymyślenie nowych sposobów postępowania oraz myślenia - wykorzystaj ten moment na poprawę swojej sytuacji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22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rgbClr val="3AB6B1"/>
            </a:gs>
            <a:gs pos="30000">
              <a:srgbClr val="3AB6B1"/>
            </a:gs>
            <a:gs pos="91000">
              <a:srgbClr val="3AB6B1"/>
            </a:gs>
            <a:gs pos="99000">
              <a:srgbClr val="C5CF25"/>
            </a:gs>
            <a:gs pos="18000">
              <a:srgbClr val="C5CF25"/>
            </a:gs>
            <a:gs pos="8000">
              <a:srgbClr val="3AB6B1"/>
            </a:gs>
            <a:gs pos="77000">
              <a:srgbClr val="C5CF25"/>
            </a:gs>
            <a:gs pos="46000">
              <a:srgbClr val="C5CF25"/>
            </a:gs>
            <a:gs pos="68000">
              <a:srgbClr val="3AB6B1"/>
            </a:gs>
            <a:gs pos="56000">
              <a:srgbClr val="3AB6B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Kwadratura: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Wzrost tempa i napięcia, intensywna komunikacja</a:t>
            </a:r>
            <a:b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Niespodziewany opór ze strony innych przy realizacji Twoich nowatorskich pomysłów - kłótnie i nerwowość</a:t>
            </a:r>
            <a:b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Chaos, impulsywność, psychiczne przeciążenie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br>
              <a:rPr lang="pl-PL" altLang="en-US" sz="111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Wskazówki: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Elastyczne podejście do sytuacji zmniejszy stres</a:t>
            </a:r>
            <a:b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To czas na gromadzenie doświadczeń - nie deklaruj wypełniania żadnych zobowiązań, nie zawieraj związków, ani nie podpisuj umów, chyba, że związanych z technologią, nauką i rozwojem</a:t>
            </a:r>
            <a:b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33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Unikaj podróży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22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000">
              <a:srgbClr val="3AB6B1"/>
            </a:gs>
            <a:gs pos="30000">
              <a:srgbClr val="3AB6B1"/>
            </a:gs>
            <a:gs pos="91000">
              <a:srgbClr val="3AB6B1"/>
            </a:gs>
            <a:gs pos="99000">
              <a:srgbClr val="C5CF25"/>
            </a:gs>
            <a:gs pos="18000">
              <a:srgbClr val="C5CF25"/>
            </a:gs>
            <a:gs pos="8000">
              <a:srgbClr val="3AB6B1"/>
            </a:gs>
            <a:gs pos="77000">
              <a:srgbClr val="C5CF25"/>
            </a:gs>
            <a:gs pos="46000">
              <a:srgbClr val="C5CF25"/>
            </a:gs>
            <a:gs pos="68000">
              <a:srgbClr val="3AB6B1"/>
            </a:gs>
            <a:gs pos="56000">
              <a:srgbClr val="3AB6B1"/>
            </a:gs>
          </a:gsLst>
          <a:lin ang="27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7030" y="304800"/>
            <a:ext cx="11478260" cy="6248400"/>
          </a:xfrm>
          <a:solidFill>
            <a:schemeClr val="bg1">
              <a:alpha val="5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  <a:t>Sekstyl: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r>
              <a:rPr lang="pl-PL" altLang="en-US" sz="332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Wzrost tempa i emocji, intensywna komunikacja</a:t>
            </a:r>
            <a:br>
              <a:rPr lang="pl-PL" altLang="en-US" sz="332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32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Otwartość na świat i ludzi, diametralna zmiana rozumowania</a:t>
            </a:r>
            <a:br>
              <a:rPr lang="pl-PL" altLang="en-US" sz="332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32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Duża ekscytacja i energia, niechęć do nudy</a:t>
            </a:r>
            <a:br>
              <a:rPr lang="pl-PL" altLang="en-US" sz="332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32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Okres optymizmu i dobrego humoru</a:t>
            </a:r>
            <a:br>
              <a:rPr lang="pl-PL" altLang="en-US" sz="332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br>
              <a:rPr lang="pl-PL" altLang="en-US" sz="332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Wskazówki:</a:t>
            </a:r>
            <a:br>
              <a:rPr lang="pl-PL" altLang="en-US" sz="332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</a:br>
            <a:r>
              <a:rPr lang="pl-PL" altLang="en-US" sz="3325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3AB6B1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  <a:sym typeface="+mn-ea"/>
              </a:rPr>
              <a:t>To czas na gromadzenie doświadczeń i przeżyć, doskonała okazja na podróże i naukę, szczególnie dziedzin ścisłych, technicznych i okultystycznych</a:t>
            </a:r>
            <a:br>
              <a:rPr lang="pl-PL" altLang="en-US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latin typeface="Constantia" panose="02030602050306030303" charset="0"/>
                <a:cs typeface="Constantia" panose="02030602050306030303" charset="0"/>
              </a:rPr>
            </a:br>
            <a:endParaRPr lang="pl-PL" altLang="en-US" sz="222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  <a:latin typeface="Constantia" panose="02030602050306030303" charset="0"/>
              <a:cs typeface="Constantia" panose="02030602050306030303" charset="0"/>
            </a:endParaRPr>
          </a:p>
        </p:txBody>
      </p:sp>
      <p:pic>
        <p:nvPicPr>
          <p:cNvPr id="3" name="Obraz 2" descr="Logo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1151255" cy="115379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2937</Words>
  <Application>WPS Presentation</Application>
  <PresentationFormat>Widescreen</PresentationFormat>
  <Paragraphs>16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SimSun</vt:lpstr>
      <vt:lpstr>Wingdings</vt:lpstr>
      <vt:lpstr>Constantia</vt:lpstr>
      <vt:lpstr>Microsoft YaHei</vt:lpstr>
      <vt:lpstr>Arial Unicode MS</vt:lpstr>
      <vt:lpstr>Calibri Light</vt:lpstr>
      <vt:lpstr>Calibri</vt:lpstr>
      <vt:lpstr>Office Theme</vt:lpstr>
      <vt:lpstr>Tranzyty Urana do Merkurego  Astrologiczna interpretacja pięciu głównych tranzytów Urana do Merkurego:  Koniunkcja, Opozycja, Trygon, Kwadratura, Sekstyl </vt:lpstr>
      <vt:lpstr>Uran  Nagłe, niespodziewane, często gwałtowne i błyszkawiczne wydarzenia, zarówno szczęśliwe, jak i katastrofalne, wypadki z ciężkimi uszkodzeniami Duchowe przebudzenie, oświecenie, przewartościowanie własnych poglądów i celów Rewolucje, zmiany, postęp, wynalazki, wolność Nagły przypływ natchnienia twórczego Im bardziej trzymamy się starego, tym trudniej przeżywamy te tranzyty</vt:lpstr>
      <vt:lpstr>Merkury  Komunikacja jako forma łączenia: rozmowa, język, kontakty międzyludzkie, transport, krótkie podróże Umiejętność logicznego myślenia i uczenia się Intelekt, wnioskowanie, zrozumienie siebie, swoich odczuć i doznań, zdolność do ich opisania i wyrażenia siebie Platforma łącząca świadomość z podświadomością Dualizm, ciągły ruch, nerwowość </vt:lpstr>
      <vt:lpstr>Koniunkcja: Nowe, radykalne pomysły, zmiana podejścia do wielu spraw - zależy od domu w kosmogramie Zainteresowanie niezwykłymi naukami, wynalaczością, techniką, naukami ścisłymi  Pułapki: Duża nerwowość, napięcie, niezrozumienie Rozproszenie myśli, pośpiech, chaos, impulsywność  Wskazówki: Elastyczne podejście do sytuacji zmniejszy stres To czas na naukę - nie podejmuj ważnych decyzji </vt:lpstr>
      <vt:lpstr>Opozycja: Wzrost tempa i napięcia, intensywna komunikacja Nagłe wydarzenia, złe wiadomości, wypadki Wymuszone zmiany stylu życia, poglądów lub inne - wskaże dom kosmogramu Duża nerwowość, napięcie, chaos, impulsywność  Wskazówki: Elastyczne podejście do sytuacji zmniejszy stres To czas na gromadzenie doświadczeń - nie deklaruj wypełniania żadnych zobowiązań, nie zawieraj związków, ani nie podpisuj umów Unikaj podróży </vt:lpstr>
      <vt:lpstr>Trygon: Wzrost tempa i emocji, intensywna komunikacja Nagłe spotkania i nieoczekiwane możliwości Otwartość na świat i ludzi, zupełnie inne podejście do spraw wskazanych przez domy obu planet Duża ekscytacja i energia, niezwykła pomysłowość  Wskazówki: To czas na gromadzenie doświadczeń i przeżyć, szansa na przełamanie rutyny i wymyślenie nowych sposobów postępowania oraz myślenia - wykorzystaj ten moment na poprawę swojej sytuacji </vt:lpstr>
      <vt:lpstr>Kwadratura: Wzrost tempa i napięcia, intensywna komunikacja Niespodziewany opór ze strony innych przy realizacji Twoich nowatorskich pomysłów - kłótnie i nerwowość Chaos, impulsywność, psychiczne przeciążenie  Wskazówki: Elastyczne podejście do sytuacji zmniejszy stres To czas na gromadzenie doświadczeń - nie deklaruj wypełniania żadnych zobowiązań, nie zawieraj związków, ani nie podpisuj umów, chyba, że związanych z technologią, nauką i rozwojem Unikaj podróży </vt:lpstr>
      <vt:lpstr>Sekstyl: Wzrost tempa i emocji, intensywna komunikacja Otwartość na świat i ludzi, diametralna zmiana rozumowania Duża ekscytacja i energia, niechęć do nudy Okres optymizmu i dobrego humoru  Wskazówki: To czas na gromadzenie doświadczeń i przeżyć, doskonała okazja na podróże i naukę, szczególnie dziedzin ścisłych, technicznych i okultystycznych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Dzień DWUDZIESTY TRZECI  Cyklu Księżyca 03:31 13.4 - 04:10 14.4 </dc:title>
  <dc:creator/>
  <cp:lastModifiedBy>Anna k</cp:lastModifiedBy>
  <cp:revision>73</cp:revision>
  <dcterms:created xsi:type="dcterms:W3CDTF">2023-04-18T15:03:00Z</dcterms:created>
  <dcterms:modified xsi:type="dcterms:W3CDTF">2023-06-11T10:57:21Z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92D686C295EA4F1BA8D86C00D0ED38E0</vt:lpwstr>
  </property>
  <property fmtid="{D5CDD505-2E9C-101B-9397-08002B2CF9AE}" pid="3" name="KSOProductBuildVer">
    <vt:lpwstr>1045-11.2.0.11537</vt:lpwstr>
  </property>
</Properties>
</file>